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51"/>
  </p:notesMasterIdLst>
  <p:sldIdLst>
    <p:sldId id="374" r:id="rId2"/>
    <p:sldId id="409" r:id="rId3"/>
    <p:sldId id="419" r:id="rId4"/>
    <p:sldId id="398" r:id="rId5"/>
    <p:sldId id="410" r:id="rId6"/>
    <p:sldId id="408" r:id="rId7"/>
    <p:sldId id="399" r:id="rId8"/>
    <p:sldId id="400" r:id="rId9"/>
    <p:sldId id="406" r:id="rId10"/>
    <p:sldId id="407" r:id="rId11"/>
    <p:sldId id="401" r:id="rId12"/>
    <p:sldId id="411" r:id="rId13"/>
    <p:sldId id="402" r:id="rId14"/>
    <p:sldId id="405" r:id="rId15"/>
    <p:sldId id="413" r:id="rId16"/>
    <p:sldId id="414" r:id="rId17"/>
    <p:sldId id="412" r:id="rId18"/>
    <p:sldId id="415" r:id="rId19"/>
    <p:sldId id="418" r:id="rId20"/>
    <p:sldId id="417" r:id="rId21"/>
    <p:sldId id="416" r:id="rId22"/>
    <p:sldId id="370" r:id="rId23"/>
    <p:sldId id="366" r:id="rId24"/>
    <p:sldId id="403" r:id="rId25"/>
    <p:sldId id="393" r:id="rId26"/>
    <p:sldId id="390" r:id="rId27"/>
    <p:sldId id="367" r:id="rId28"/>
    <p:sldId id="391" r:id="rId29"/>
    <p:sldId id="365" r:id="rId30"/>
    <p:sldId id="392" r:id="rId31"/>
    <p:sldId id="364" r:id="rId32"/>
    <p:sldId id="363" r:id="rId33"/>
    <p:sldId id="357" r:id="rId34"/>
    <p:sldId id="358" r:id="rId35"/>
    <p:sldId id="360" r:id="rId36"/>
    <p:sldId id="359" r:id="rId37"/>
    <p:sldId id="361" r:id="rId38"/>
    <p:sldId id="356" r:id="rId39"/>
    <p:sldId id="379" r:id="rId40"/>
    <p:sldId id="384" r:id="rId41"/>
    <p:sldId id="388" r:id="rId42"/>
    <p:sldId id="389" r:id="rId43"/>
    <p:sldId id="382" r:id="rId44"/>
    <p:sldId id="380" r:id="rId45"/>
    <p:sldId id="381" r:id="rId46"/>
    <p:sldId id="383" r:id="rId47"/>
    <p:sldId id="395" r:id="rId48"/>
    <p:sldId id="396" r:id="rId49"/>
    <p:sldId id="397" r:id="rId5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Раздел по умолчанию" id="{564EF114-0681-44DF-8454-0C67091EE5B7}">
          <p14:sldIdLst>
            <p14:sldId id="344"/>
            <p14:sldId id="257"/>
            <p14:sldId id="337"/>
            <p14:sldId id="338"/>
            <p14:sldId id="325"/>
            <p14:sldId id="339"/>
            <p14:sldId id="323"/>
            <p14:sldId id="326"/>
            <p14:sldId id="327"/>
            <p14:sldId id="340"/>
            <p14:sldId id="328"/>
            <p14:sldId id="329"/>
            <p14:sldId id="330"/>
            <p14:sldId id="331"/>
            <p14:sldId id="332"/>
            <p14:sldId id="333"/>
            <p14:sldId id="334"/>
            <p14:sldId id="335"/>
            <p14:sldId id="336"/>
            <p14:sldId id="345"/>
            <p14:sldId id="346"/>
            <p14:sldId id="347"/>
            <p14:sldId id="294"/>
            <p14:sldId id="349"/>
            <p14:sldId id="348"/>
            <p14:sldId id="296"/>
            <p14:sldId id="300"/>
            <p14:sldId id="350"/>
            <p14:sldId id="298"/>
            <p14:sldId id="351"/>
            <p14:sldId id="352"/>
            <p14:sldId id="353"/>
            <p14:sldId id="354"/>
            <p14:sldId id="355"/>
            <p14:sldId id="316"/>
            <p14:sldId id="317"/>
            <p14:sldId id="318"/>
            <p14:sldId id="319"/>
            <p14:sldId id="357"/>
            <p14:sldId id="358"/>
            <p14:sldId id="359"/>
            <p14:sldId id="360"/>
            <p14:sldId id="361"/>
            <p14:sldId id="285"/>
            <p14:sldId id="286"/>
            <p14:sldId id="288"/>
            <p14:sldId id="303"/>
            <p14:sldId id="304"/>
            <p14:sldId id="306"/>
            <p14:sldId id="308"/>
          </p14:sldIdLst>
        </p14:section>
        <p14:section name="Раздел без заголовка" id="{045F887F-F02B-4D47-9992-930D5F3B9B50}">
          <p14:sldIdLst>
            <p14:sldId id="312"/>
            <p14:sldId id="363"/>
            <p14:sldId id="364"/>
            <p14:sldId id="365"/>
            <p14:sldId id="366"/>
            <p14:sldId id="367"/>
            <p14:sldId id="368"/>
            <p14:sldId id="290"/>
            <p14:sldId id="370"/>
            <p14:sldId id="371"/>
            <p14:sldId id="34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F0B8"/>
    <a:srgbClr val="FF33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82" autoAdjust="0"/>
    <p:restoredTop sz="94660"/>
  </p:normalViewPr>
  <p:slideViewPr>
    <p:cSldViewPr>
      <p:cViewPr varScale="1">
        <p:scale>
          <a:sx n="82" d="100"/>
          <a:sy n="82" d="100"/>
        </p:scale>
        <p:origin x="-151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5F8B46-2C87-48D0-AAD3-40082A6239D1}" type="datetimeFigureOut">
              <a:rPr lang="ru-RU" smtClean="0"/>
              <a:pPr/>
              <a:t>21.06.2023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AAF123-655A-454E-AFDF-7BA3829CC5D3}" type="slidenum">
              <a:rPr lang="ru-RU" smtClean="0"/>
              <a:pPr/>
              <a:t>‹#›</a:t>
            </a:fld>
            <a:endParaRPr lang="ru-RU"/>
          </a:p>
        </p:txBody>
      </p:sp>
    </p:spTree>
    <p:extLst>
      <p:ext uri="{BB962C8B-B14F-4D97-AF65-F5344CB8AC3E}">
        <p14:creationId xmlns="" xmlns:p14="http://schemas.microsoft.com/office/powerpoint/2010/main" val="4108513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6"/>
          <p:cNvGrpSpPr>
            <a:grpSpLocks/>
          </p:cNvGrpSpPr>
          <p:nvPr/>
        </p:nvGrpSpPr>
        <p:grpSpPr bwMode="auto">
          <a:xfrm>
            <a:off x="-7938" y="-7938"/>
            <a:ext cx="9170988" cy="6873876"/>
            <a:chOff x="-8466" y="-8468"/>
            <a:chExt cx="9171316" cy="6874935"/>
          </a:xfrm>
        </p:grpSpPr>
        <p:cxnSp>
          <p:nvCxnSpPr>
            <p:cNvPr id="5" name="Straight Connector 27"/>
            <p:cNvCxnSpPr/>
            <p:nvPr/>
          </p:nvCxnSpPr>
          <p:spPr>
            <a:xfrm flipV="1">
              <a:off x="5130456"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8"/>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 name="Freeform 29"/>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30"/>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31"/>
            <p:cNvSpPr/>
            <p:nvPr/>
          </p:nvSpPr>
          <p:spPr>
            <a:xfrm>
              <a:off x="6638635"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32"/>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33"/>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34"/>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5"/>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7"/>
            <p:cNvSpPr/>
            <p:nvPr/>
          </p:nvSpPr>
          <p:spPr>
            <a:xfrm>
              <a:off x="-8466" y="-8468"/>
              <a:ext cx="863632"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3"/>
          <p:cNvSpPr>
            <a:spLocks noGrp="1"/>
          </p:cNvSpPr>
          <p:nvPr>
            <p:ph type="dt" sz="half" idx="10"/>
          </p:nvPr>
        </p:nvSpPr>
        <p:spPr/>
        <p:txBody>
          <a:bodyPr/>
          <a:lstStyle>
            <a:lvl1pPr>
              <a:defRPr/>
            </a:lvl1pPr>
          </a:lstStyle>
          <a:p>
            <a:pPr>
              <a:defRPr/>
            </a:pPr>
            <a:fld id="{57551744-0D39-4CAA-B90F-3C5BD485E39C}" type="datetimeFigureOut">
              <a:rPr lang="en-US">
                <a:solidFill>
                  <a:prstClr val="black">
                    <a:tint val="75000"/>
                  </a:prstClr>
                </a:solidFill>
              </a:rPr>
              <a:pPr>
                <a:defRPr/>
              </a:pPr>
              <a:t>6/21/2023</a:t>
            </a:fld>
            <a:endParaRPr lang="en-US" dirty="0">
              <a:solidFill>
                <a:prstClr val="black">
                  <a:tint val="75000"/>
                </a:prstClr>
              </a:solidFill>
            </a:endParaRPr>
          </a:p>
        </p:txBody>
      </p:sp>
      <p:sp>
        <p:nvSpPr>
          <p:cNvPr id="1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7" name="Slide Number Placeholder 5"/>
          <p:cNvSpPr>
            <a:spLocks noGrp="1"/>
          </p:cNvSpPr>
          <p:nvPr>
            <p:ph type="sldNum" sz="quarter" idx="12"/>
          </p:nvPr>
        </p:nvSpPr>
        <p:spPr/>
        <p:txBody>
          <a:bodyPr/>
          <a:lstStyle>
            <a:lvl1pPr>
              <a:defRPr/>
            </a:lvl1pPr>
          </a:lstStyle>
          <a:p>
            <a:fld id="{E093CAE6-D83F-43E9-A90E-96FB36BFA73C}" type="slidenum">
              <a:rPr lang="en-US">
                <a:solidFill>
                  <a:srgbClr val="5FCBEF"/>
                </a:solidFill>
              </a:rPr>
              <a:pPr/>
              <a:t>‹#›</a:t>
            </a:fld>
            <a:endParaRPr lang="en-US">
              <a:solidFill>
                <a:srgbClr val="5FCBEF"/>
              </a:solidFill>
            </a:endParaRPr>
          </a:p>
        </p:txBody>
      </p:sp>
    </p:spTree>
    <p:extLst>
      <p:ext uri="{BB962C8B-B14F-4D97-AF65-F5344CB8AC3E}">
        <p14:creationId xmlns="" xmlns:p14="http://schemas.microsoft.com/office/powerpoint/2010/main" val="1991365512"/>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28493342-70D4-4AB2-B630-78073DE2836F}" type="datetimeFigureOut">
              <a:rPr lang="en-US">
                <a:solidFill>
                  <a:prstClr val="black">
                    <a:tint val="75000"/>
                  </a:prstClr>
                </a:solidFill>
              </a:rPr>
              <a:pPr>
                <a:defRPr/>
              </a:pPr>
              <a:t>6/21/2023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B5BAB80-C0C7-4B22-B78A-13C13C96BA47}" type="slidenum">
              <a:rPr lang="en-US">
                <a:solidFill>
                  <a:srgbClr val="5FCBEF"/>
                </a:solidFill>
              </a:rPr>
              <a:pPr/>
              <a:t>‹#›</a:t>
            </a:fld>
            <a:endParaRPr lang="en-US">
              <a:solidFill>
                <a:srgbClr val="5FCBEF"/>
              </a:solidFill>
            </a:endParaRPr>
          </a:p>
        </p:txBody>
      </p:sp>
    </p:spTree>
    <p:extLst>
      <p:ext uri="{BB962C8B-B14F-4D97-AF65-F5344CB8AC3E}">
        <p14:creationId xmlns="" xmlns:p14="http://schemas.microsoft.com/office/powerpoint/2010/main" val="58798407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21"/>
          <p:cNvSpPr txBox="1">
            <a:spLocks noChangeArrowheads="1"/>
          </p:cNvSpPr>
          <p:nvPr/>
        </p:nvSpPr>
        <p:spPr bwMode="auto">
          <a:xfrm>
            <a:off x="482600" y="790575"/>
            <a:ext cx="4572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itchFamily="34" charset="0"/>
                <a:cs typeface="Arial" pitchFamily="34" charset="0"/>
              </a:defRPr>
            </a:lvl1pPr>
            <a:lvl2pPr marL="742950" indent="-285750">
              <a:defRPr b="1">
                <a:solidFill>
                  <a:schemeClr val="tx1"/>
                </a:solidFill>
                <a:latin typeface="Arial" pitchFamily="34" charset="0"/>
                <a:cs typeface="Arial" pitchFamily="34" charset="0"/>
              </a:defRPr>
            </a:lvl2pPr>
            <a:lvl3pPr marL="1143000" indent="-228600">
              <a:defRPr b="1">
                <a:solidFill>
                  <a:schemeClr val="tx1"/>
                </a:solidFill>
                <a:latin typeface="Arial" pitchFamily="34" charset="0"/>
                <a:cs typeface="Arial" pitchFamily="34" charset="0"/>
              </a:defRPr>
            </a:lvl3pPr>
            <a:lvl4pPr marL="1600200" indent="-228600">
              <a:defRPr b="1">
                <a:solidFill>
                  <a:schemeClr val="tx1"/>
                </a:solidFill>
                <a:latin typeface="Arial" pitchFamily="34" charset="0"/>
                <a:cs typeface="Arial" pitchFamily="34" charset="0"/>
              </a:defRPr>
            </a:lvl4pPr>
            <a:lvl5pPr marL="2057400" indent="-22860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0" fontAlgn="base" hangingPunct="0">
              <a:spcBef>
                <a:spcPct val="0"/>
              </a:spcBef>
              <a:spcAft>
                <a:spcPct val="0"/>
              </a:spcAft>
            </a:pPr>
            <a:r>
              <a:rPr lang="en-US" sz="8000" smtClean="0">
                <a:solidFill>
                  <a:srgbClr val="9FE0F5"/>
                </a:solidFill>
              </a:rPr>
              <a:t>“</a:t>
            </a:r>
          </a:p>
        </p:txBody>
      </p:sp>
      <p:sp>
        <p:nvSpPr>
          <p:cNvPr id="6" name="TextBox 22"/>
          <p:cNvSpPr txBox="1">
            <a:spLocks noChangeArrowheads="1"/>
          </p:cNvSpPr>
          <p:nvPr/>
        </p:nvSpPr>
        <p:spPr bwMode="auto">
          <a:xfrm>
            <a:off x="6748463" y="2886075"/>
            <a:ext cx="457200"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itchFamily="34" charset="0"/>
                <a:cs typeface="Arial" pitchFamily="34" charset="0"/>
              </a:defRPr>
            </a:lvl1pPr>
            <a:lvl2pPr marL="742950" indent="-285750">
              <a:defRPr b="1">
                <a:solidFill>
                  <a:schemeClr val="tx1"/>
                </a:solidFill>
                <a:latin typeface="Arial" pitchFamily="34" charset="0"/>
                <a:cs typeface="Arial" pitchFamily="34" charset="0"/>
              </a:defRPr>
            </a:lvl2pPr>
            <a:lvl3pPr marL="1143000" indent="-228600">
              <a:defRPr b="1">
                <a:solidFill>
                  <a:schemeClr val="tx1"/>
                </a:solidFill>
                <a:latin typeface="Arial" pitchFamily="34" charset="0"/>
                <a:cs typeface="Arial" pitchFamily="34" charset="0"/>
              </a:defRPr>
            </a:lvl3pPr>
            <a:lvl4pPr marL="1600200" indent="-228600">
              <a:defRPr b="1">
                <a:solidFill>
                  <a:schemeClr val="tx1"/>
                </a:solidFill>
                <a:latin typeface="Arial" pitchFamily="34" charset="0"/>
                <a:cs typeface="Arial" pitchFamily="34" charset="0"/>
              </a:defRPr>
            </a:lvl4pPr>
            <a:lvl5pPr marL="2057400" indent="-22860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0" fontAlgn="base" hangingPunct="0">
              <a:spcBef>
                <a:spcPct val="0"/>
              </a:spcBef>
              <a:spcAft>
                <a:spcPct val="0"/>
              </a:spcAft>
            </a:pPr>
            <a:r>
              <a:rPr lang="en-US" sz="8000" smtClean="0">
                <a:solidFill>
                  <a:srgbClr val="9FE0F5"/>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D450497E-E72C-4F39-8675-33198F6961BD}" type="datetimeFigureOut">
              <a:rPr lang="en-US">
                <a:solidFill>
                  <a:prstClr val="black">
                    <a:tint val="75000"/>
                  </a:prstClr>
                </a:solidFill>
              </a:rPr>
              <a:pPr>
                <a:defRPr/>
              </a:pPr>
              <a:t>6/21/2023</a:t>
            </a:fld>
            <a:endParaRPr lang="en-US" dirty="0">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a:lvl1pPr>
          </a:lstStyle>
          <a:p>
            <a:fld id="{03EFFBF5-452B-4577-B7CD-FFF72963BDB4}" type="slidenum">
              <a:rPr lang="en-US">
                <a:solidFill>
                  <a:srgbClr val="5FCBEF"/>
                </a:solidFill>
              </a:rPr>
              <a:pPr/>
              <a:t>‹#›</a:t>
            </a:fld>
            <a:endParaRPr lang="en-US">
              <a:solidFill>
                <a:srgbClr val="5FCBEF"/>
              </a:solidFill>
            </a:endParaRPr>
          </a:p>
        </p:txBody>
      </p:sp>
    </p:spTree>
    <p:extLst>
      <p:ext uri="{BB962C8B-B14F-4D97-AF65-F5344CB8AC3E}">
        <p14:creationId xmlns="" xmlns:p14="http://schemas.microsoft.com/office/powerpoint/2010/main" val="1989001655"/>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B8794054-C4AA-4BC5-ACF2-1831E556379A}" type="datetimeFigureOut">
              <a:rPr lang="en-US">
                <a:solidFill>
                  <a:prstClr val="black">
                    <a:tint val="75000"/>
                  </a:prstClr>
                </a:solidFill>
              </a:rPr>
              <a:pPr>
                <a:defRPr/>
              </a:pPr>
              <a:t>6/21/2023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C9B1A00-744E-41D8-89EF-A922EC6EBEE6}" type="slidenum">
              <a:rPr lang="en-US">
                <a:solidFill>
                  <a:srgbClr val="5FCBEF"/>
                </a:solidFill>
              </a:rPr>
              <a:pPr/>
              <a:t>‹#›</a:t>
            </a:fld>
            <a:endParaRPr lang="en-US">
              <a:solidFill>
                <a:srgbClr val="5FCBEF"/>
              </a:solidFill>
            </a:endParaRPr>
          </a:p>
        </p:txBody>
      </p:sp>
    </p:spTree>
    <p:extLst>
      <p:ext uri="{BB962C8B-B14F-4D97-AF65-F5344CB8AC3E}">
        <p14:creationId xmlns="" xmlns:p14="http://schemas.microsoft.com/office/powerpoint/2010/main" val="46140520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21"/>
          <p:cNvSpPr txBox="1">
            <a:spLocks noChangeArrowheads="1"/>
          </p:cNvSpPr>
          <p:nvPr/>
        </p:nvSpPr>
        <p:spPr bwMode="auto">
          <a:xfrm>
            <a:off x="482600" y="790575"/>
            <a:ext cx="4572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itchFamily="34" charset="0"/>
                <a:cs typeface="Arial" pitchFamily="34" charset="0"/>
              </a:defRPr>
            </a:lvl1pPr>
            <a:lvl2pPr marL="742950" indent="-285750">
              <a:defRPr b="1">
                <a:solidFill>
                  <a:schemeClr val="tx1"/>
                </a:solidFill>
                <a:latin typeface="Arial" pitchFamily="34" charset="0"/>
                <a:cs typeface="Arial" pitchFamily="34" charset="0"/>
              </a:defRPr>
            </a:lvl2pPr>
            <a:lvl3pPr marL="1143000" indent="-228600">
              <a:defRPr b="1">
                <a:solidFill>
                  <a:schemeClr val="tx1"/>
                </a:solidFill>
                <a:latin typeface="Arial" pitchFamily="34" charset="0"/>
                <a:cs typeface="Arial" pitchFamily="34" charset="0"/>
              </a:defRPr>
            </a:lvl3pPr>
            <a:lvl4pPr marL="1600200" indent="-228600">
              <a:defRPr b="1">
                <a:solidFill>
                  <a:schemeClr val="tx1"/>
                </a:solidFill>
                <a:latin typeface="Arial" pitchFamily="34" charset="0"/>
                <a:cs typeface="Arial" pitchFamily="34" charset="0"/>
              </a:defRPr>
            </a:lvl4pPr>
            <a:lvl5pPr marL="2057400" indent="-22860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0" fontAlgn="base" hangingPunct="0">
              <a:spcBef>
                <a:spcPct val="0"/>
              </a:spcBef>
              <a:spcAft>
                <a:spcPct val="0"/>
              </a:spcAft>
            </a:pPr>
            <a:r>
              <a:rPr lang="en-US" sz="8000" smtClean="0">
                <a:solidFill>
                  <a:srgbClr val="9FE0F5"/>
                </a:solidFill>
              </a:rPr>
              <a:t>“</a:t>
            </a:r>
          </a:p>
        </p:txBody>
      </p:sp>
      <p:sp>
        <p:nvSpPr>
          <p:cNvPr id="6" name="TextBox 22"/>
          <p:cNvSpPr txBox="1">
            <a:spLocks noChangeArrowheads="1"/>
          </p:cNvSpPr>
          <p:nvPr/>
        </p:nvSpPr>
        <p:spPr bwMode="auto">
          <a:xfrm>
            <a:off x="6748463" y="2886075"/>
            <a:ext cx="457200"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pitchFamily="34" charset="0"/>
                <a:cs typeface="Arial" pitchFamily="34" charset="0"/>
              </a:defRPr>
            </a:lvl1pPr>
            <a:lvl2pPr marL="742950" indent="-285750">
              <a:defRPr b="1">
                <a:solidFill>
                  <a:schemeClr val="tx1"/>
                </a:solidFill>
                <a:latin typeface="Arial" pitchFamily="34" charset="0"/>
                <a:cs typeface="Arial" pitchFamily="34" charset="0"/>
              </a:defRPr>
            </a:lvl2pPr>
            <a:lvl3pPr marL="1143000" indent="-228600">
              <a:defRPr b="1">
                <a:solidFill>
                  <a:schemeClr val="tx1"/>
                </a:solidFill>
                <a:latin typeface="Arial" pitchFamily="34" charset="0"/>
                <a:cs typeface="Arial" pitchFamily="34" charset="0"/>
              </a:defRPr>
            </a:lvl3pPr>
            <a:lvl4pPr marL="1600200" indent="-228600">
              <a:defRPr b="1">
                <a:solidFill>
                  <a:schemeClr val="tx1"/>
                </a:solidFill>
                <a:latin typeface="Arial" pitchFamily="34" charset="0"/>
                <a:cs typeface="Arial" pitchFamily="34" charset="0"/>
              </a:defRPr>
            </a:lvl4pPr>
            <a:lvl5pPr marL="2057400" indent="-22860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0" fontAlgn="base" hangingPunct="0">
              <a:spcBef>
                <a:spcPct val="0"/>
              </a:spcBef>
              <a:spcAft>
                <a:spcPct val="0"/>
              </a:spcAft>
            </a:pPr>
            <a:r>
              <a:rPr lang="en-US" sz="8000" smtClean="0">
                <a:solidFill>
                  <a:srgbClr val="9FE0F5"/>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A933D6AA-FAFE-46A6-AC38-68507E67E53F}" type="datetimeFigureOut">
              <a:rPr lang="en-US">
                <a:solidFill>
                  <a:prstClr val="black">
                    <a:tint val="75000"/>
                  </a:prstClr>
                </a:solidFill>
              </a:rPr>
              <a:pPr>
                <a:defRPr/>
              </a:pPr>
              <a:t>6/21/2023</a:t>
            </a:fld>
            <a:endParaRPr lang="en-US" dirty="0">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a:lvl1pPr>
          </a:lstStyle>
          <a:p>
            <a:fld id="{F7430784-434F-497C-A813-733F7FA49ADF}" type="slidenum">
              <a:rPr lang="en-US">
                <a:solidFill>
                  <a:srgbClr val="5FCBEF"/>
                </a:solidFill>
              </a:rPr>
              <a:pPr/>
              <a:t>‹#›</a:t>
            </a:fld>
            <a:endParaRPr lang="en-US">
              <a:solidFill>
                <a:srgbClr val="5FCBEF"/>
              </a:solidFill>
            </a:endParaRPr>
          </a:p>
        </p:txBody>
      </p:sp>
    </p:spTree>
    <p:extLst>
      <p:ext uri="{BB962C8B-B14F-4D97-AF65-F5344CB8AC3E}">
        <p14:creationId xmlns="" xmlns:p14="http://schemas.microsoft.com/office/powerpoint/2010/main" val="4223009842"/>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fld id="{5C8F315B-2FAE-457C-BEC6-9107D4260B1E}" type="datetimeFigureOut">
              <a:rPr lang="en-US">
                <a:solidFill>
                  <a:prstClr val="black">
                    <a:tint val="75000"/>
                  </a:prstClr>
                </a:solidFill>
              </a:rPr>
              <a:pPr>
                <a:defRPr/>
              </a:pPr>
              <a:t>6/21/2023</a:t>
            </a:fld>
            <a:endParaRPr lang="en-US" dirty="0">
              <a:solidFill>
                <a:prstClr val="black">
                  <a:tint val="7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6"/>
          </p:nvPr>
        </p:nvSpPr>
        <p:spPr/>
        <p:txBody>
          <a:bodyPr/>
          <a:lstStyle>
            <a:lvl1pPr>
              <a:defRPr/>
            </a:lvl1pPr>
          </a:lstStyle>
          <a:p>
            <a:fld id="{7CC93A5C-6150-4331-A99A-01CC01BBFD07}" type="slidenum">
              <a:rPr lang="en-US">
                <a:solidFill>
                  <a:srgbClr val="5FCBEF"/>
                </a:solidFill>
              </a:rPr>
              <a:pPr/>
              <a:t>‹#›</a:t>
            </a:fld>
            <a:endParaRPr lang="en-US">
              <a:solidFill>
                <a:srgbClr val="5FCBEF"/>
              </a:solidFill>
            </a:endParaRPr>
          </a:p>
        </p:txBody>
      </p:sp>
    </p:spTree>
    <p:extLst>
      <p:ext uri="{BB962C8B-B14F-4D97-AF65-F5344CB8AC3E}">
        <p14:creationId xmlns="" xmlns:p14="http://schemas.microsoft.com/office/powerpoint/2010/main" val="82662408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ru-R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ru-R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48916D7-CF35-405C-8680-CF33BDBE592D}" type="slidenum">
              <a:rPr lang="en-US" altLang="ru-RU">
                <a:solidFill>
                  <a:srgbClr val="5FCBEF"/>
                </a:solidFill>
              </a:rPr>
              <a:pPr/>
              <a:t>‹#›</a:t>
            </a:fld>
            <a:endParaRPr lang="en-US" altLang="ru-RU">
              <a:solidFill>
                <a:srgbClr val="5FCBEF"/>
              </a:solidFill>
            </a:endParaRPr>
          </a:p>
        </p:txBody>
      </p:sp>
    </p:spTree>
    <p:extLst>
      <p:ext uri="{BB962C8B-B14F-4D97-AF65-F5344CB8AC3E}">
        <p14:creationId xmlns="" xmlns:p14="http://schemas.microsoft.com/office/powerpoint/2010/main" val="2550158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ru-R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ru-R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B5194CA-1128-4E77-8F2D-8DD2FDE440FA}" type="slidenum">
              <a:rPr lang="en-US" altLang="ru-RU">
                <a:solidFill>
                  <a:srgbClr val="5FCBEF"/>
                </a:solidFill>
              </a:rPr>
              <a:pPr/>
              <a:t>‹#›</a:t>
            </a:fld>
            <a:endParaRPr lang="en-US" altLang="ru-RU">
              <a:solidFill>
                <a:srgbClr val="5FCBEF"/>
              </a:solidFill>
            </a:endParaRPr>
          </a:p>
        </p:txBody>
      </p:sp>
    </p:spTree>
    <p:extLst>
      <p:ext uri="{BB962C8B-B14F-4D97-AF65-F5344CB8AC3E}">
        <p14:creationId xmlns="" xmlns:p14="http://schemas.microsoft.com/office/powerpoint/2010/main" val="4108908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preserve="1" userDrawn="1">
  <p:cSld name="1_Титульный слайд">
    <p:spTree>
      <p:nvGrpSpPr>
        <p:cNvPr id="1" name=""/>
        <p:cNvGrpSpPr/>
        <p:nvPr/>
      </p:nvGrpSpPr>
      <p:grpSpPr>
        <a:xfrm>
          <a:off x="0" y="0"/>
          <a:ext cx="0" cy="0"/>
          <a:chOff x="0" y="0"/>
          <a:chExt cx="0" cy="0"/>
        </a:xfrm>
      </p:grpSpPr>
      <p:grpSp>
        <p:nvGrpSpPr>
          <p:cNvPr id="2" name="Group 191"/>
          <p:cNvGrpSpPr>
            <a:grpSpLocks/>
          </p:cNvGrpSpPr>
          <p:nvPr/>
        </p:nvGrpSpPr>
        <p:grpSpPr bwMode="auto">
          <a:xfrm>
            <a:off x="434975" y="4763"/>
            <a:ext cx="8015288" cy="6853237"/>
            <a:chOff x="274" y="10"/>
            <a:chExt cx="5049" cy="4310"/>
          </a:xfrm>
        </p:grpSpPr>
        <p:sp>
          <p:nvSpPr>
            <p:cNvPr id="3" name="Line 126"/>
            <p:cNvSpPr>
              <a:spLocks noChangeShapeType="1"/>
            </p:cNvSpPr>
            <p:nvPr userDrawn="1"/>
          </p:nvSpPr>
          <p:spPr bwMode="gray">
            <a:xfrm>
              <a:off x="3479" y="10"/>
              <a:ext cx="21" cy="4310"/>
            </a:xfrm>
            <a:prstGeom prst="line">
              <a:avLst/>
            </a:prstGeom>
            <a:noFill/>
            <a:ln w="9525">
              <a:solidFill>
                <a:srgbClr val="DDDDDD">
                  <a:alpha val="50195"/>
                </a:srgbClr>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ru-RU" b="1" smtClean="0">
                <a:solidFill>
                  <a:prstClr val="black"/>
                </a:solidFill>
                <a:latin typeface="Arial" pitchFamily="34" charset="0"/>
                <a:cs typeface="Arial" pitchFamily="34" charset="0"/>
              </a:endParaRPr>
            </a:p>
          </p:txBody>
        </p:sp>
        <p:sp>
          <p:nvSpPr>
            <p:cNvPr id="4" name="Line 137"/>
            <p:cNvSpPr>
              <a:spLocks noChangeShapeType="1"/>
            </p:cNvSpPr>
            <p:nvPr userDrawn="1"/>
          </p:nvSpPr>
          <p:spPr bwMode="gray">
            <a:xfrm>
              <a:off x="3929" y="10"/>
              <a:ext cx="21" cy="4310"/>
            </a:xfrm>
            <a:prstGeom prst="line">
              <a:avLst/>
            </a:prstGeom>
            <a:noFill/>
            <a:ln w="9525">
              <a:solidFill>
                <a:srgbClr val="DDDDDD">
                  <a:alpha val="50195"/>
                </a:srgbClr>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ru-RU" b="1" smtClean="0">
                <a:solidFill>
                  <a:prstClr val="black"/>
                </a:solidFill>
                <a:latin typeface="Arial" pitchFamily="34" charset="0"/>
                <a:cs typeface="Arial" pitchFamily="34" charset="0"/>
              </a:endParaRPr>
            </a:p>
          </p:txBody>
        </p:sp>
        <p:sp>
          <p:nvSpPr>
            <p:cNvPr id="5" name="Line 139"/>
            <p:cNvSpPr>
              <a:spLocks noChangeShapeType="1"/>
            </p:cNvSpPr>
            <p:nvPr userDrawn="1"/>
          </p:nvSpPr>
          <p:spPr bwMode="gray">
            <a:xfrm>
              <a:off x="4395" y="10"/>
              <a:ext cx="21" cy="4310"/>
            </a:xfrm>
            <a:prstGeom prst="line">
              <a:avLst/>
            </a:prstGeom>
            <a:noFill/>
            <a:ln w="9525">
              <a:solidFill>
                <a:srgbClr val="DDDDDD">
                  <a:alpha val="50195"/>
                </a:srgbClr>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ru-RU" b="1" smtClean="0">
                <a:solidFill>
                  <a:prstClr val="black"/>
                </a:solidFill>
                <a:latin typeface="Arial" pitchFamily="34" charset="0"/>
                <a:cs typeface="Arial" pitchFamily="34" charset="0"/>
              </a:endParaRPr>
            </a:p>
          </p:txBody>
        </p:sp>
        <p:sp>
          <p:nvSpPr>
            <p:cNvPr id="6" name="Line 140"/>
            <p:cNvSpPr>
              <a:spLocks noChangeShapeType="1"/>
            </p:cNvSpPr>
            <p:nvPr userDrawn="1"/>
          </p:nvSpPr>
          <p:spPr bwMode="gray">
            <a:xfrm>
              <a:off x="4845" y="10"/>
              <a:ext cx="21" cy="4310"/>
            </a:xfrm>
            <a:prstGeom prst="line">
              <a:avLst/>
            </a:prstGeom>
            <a:noFill/>
            <a:ln w="9525">
              <a:solidFill>
                <a:srgbClr val="DDDDDD">
                  <a:alpha val="50195"/>
                </a:srgbClr>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ru-RU" b="1" smtClean="0">
                <a:solidFill>
                  <a:prstClr val="black"/>
                </a:solidFill>
                <a:latin typeface="Arial" pitchFamily="34" charset="0"/>
                <a:cs typeface="Arial" pitchFamily="34" charset="0"/>
              </a:endParaRPr>
            </a:p>
          </p:txBody>
        </p:sp>
        <p:sp>
          <p:nvSpPr>
            <p:cNvPr id="7" name="Line 143"/>
            <p:cNvSpPr>
              <a:spLocks noChangeShapeType="1"/>
            </p:cNvSpPr>
            <p:nvPr userDrawn="1"/>
          </p:nvSpPr>
          <p:spPr bwMode="gray">
            <a:xfrm>
              <a:off x="5302" y="10"/>
              <a:ext cx="21" cy="4310"/>
            </a:xfrm>
            <a:prstGeom prst="line">
              <a:avLst/>
            </a:prstGeom>
            <a:noFill/>
            <a:ln w="9525">
              <a:solidFill>
                <a:srgbClr val="DDDDDD">
                  <a:alpha val="50195"/>
                </a:srgbClr>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ru-RU" b="1" smtClean="0">
                <a:solidFill>
                  <a:prstClr val="black"/>
                </a:solidFill>
                <a:latin typeface="Arial" pitchFamily="34" charset="0"/>
                <a:cs typeface="Arial" pitchFamily="34" charset="0"/>
              </a:endParaRPr>
            </a:p>
          </p:txBody>
        </p:sp>
        <p:sp>
          <p:nvSpPr>
            <p:cNvPr id="8" name="Line 147"/>
            <p:cNvSpPr>
              <a:spLocks noChangeShapeType="1"/>
            </p:cNvSpPr>
            <p:nvPr userDrawn="1"/>
          </p:nvSpPr>
          <p:spPr bwMode="gray">
            <a:xfrm>
              <a:off x="1651" y="10"/>
              <a:ext cx="21" cy="4310"/>
            </a:xfrm>
            <a:prstGeom prst="line">
              <a:avLst/>
            </a:prstGeom>
            <a:noFill/>
            <a:ln w="9525">
              <a:solidFill>
                <a:srgbClr val="DDDDDD">
                  <a:alpha val="50195"/>
                </a:srgbClr>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ru-RU" b="1" smtClean="0">
                <a:solidFill>
                  <a:prstClr val="black"/>
                </a:solidFill>
                <a:latin typeface="Arial" pitchFamily="34" charset="0"/>
                <a:cs typeface="Arial" pitchFamily="34" charset="0"/>
              </a:endParaRPr>
            </a:p>
          </p:txBody>
        </p:sp>
        <p:sp>
          <p:nvSpPr>
            <p:cNvPr id="9" name="Line 149"/>
            <p:cNvSpPr>
              <a:spLocks noChangeShapeType="1"/>
            </p:cNvSpPr>
            <p:nvPr userDrawn="1"/>
          </p:nvSpPr>
          <p:spPr bwMode="gray">
            <a:xfrm>
              <a:off x="2101" y="10"/>
              <a:ext cx="21" cy="4310"/>
            </a:xfrm>
            <a:prstGeom prst="line">
              <a:avLst/>
            </a:prstGeom>
            <a:noFill/>
            <a:ln w="9525">
              <a:solidFill>
                <a:srgbClr val="DDDDDD">
                  <a:alpha val="50195"/>
                </a:srgbClr>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ru-RU" b="1" smtClean="0">
                <a:solidFill>
                  <a:prstClr val="black"/>
                </a:solidFill>
                <a:latin typeface="Arial" pitchFamily="34" charset="0"/>
                <a:cs typeface="Arial" pitchFamily="34" charset="0"/>
              </a:endParaRPr>
            </a:p>
          </p:txBody>
        </p:sp>
        <p:sp>
          <p:nvSpPr>
            <p:cNvPr id="10" name="Line 151"/>
            <p:cNvSpPr>
              <a:spLocks noChangeShapeType="1"/>
            </p:cNvSpPr>
            <p:nvPr userDrawn="1"/>
          </p:nvSpPr>
          <p:spPr bwMode="gray">
            <a:xfrm>
              <a:off x="2567" y="10"/>
              <a:ext cx="21" cy="4310"/>
            </a:xfrm>
            <a:prstGeom prst="line">
              <a:avLst/>
            </a:prstGeom>
            <a:noFill/>
            <a:ln w="9525">
              <a:solidFill>
                <a:srgbClr val="DDDDDD">
                  <a:alpha val="50195"/>
                </a:srgbClr>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ru-RU" b="1" smtClean="0">
                <a:solidFill>
                  <a:prstClr val="black"/>
                </a:solidFill>
                <a:latin typeface="Arial" pitchFamily="34" charset="0"/>
                <a:cs typeface="Arial" pitchFamily="34" charset="0"/>
              </a:endParaRPr>
            </a:p>
          </p:txBody>
        </p:sp>
        <p:sp>
          <p:nvSpPr>
            <p:cNvPr id="11" name="Line 152"/>
            <p:cNvSpPr>
              <a:spLocks noChangeShapeType="1"/>
            </p:cNvSpPr>
            <p:nvPr userDrawn="1"/>
          </p:nvSpPr>
          <p:spPr bwMode="gray">
            <a:xfrm>
              <a:off x="3017" y="10"/>
              <a:ext cx="21" cy="4310"/>
            </a:xfrm>
            <a:prstGeom prst="line">
              <a:avLst/>
            </a:prstGeom>
            <a:noFill/>
            <a:ln w="9525">
              <a:solidFill>
                <a:srgbClr val="DDDDDD">
                  <a:alpha val="50195"/>
                </a:srgbClr>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ru-RU" b="1" smtClean="0">
                <a:solidFill>
                  <a:prstClr val="black"/>
                </a:solidFill>
                <a:latin typeface="Arial" pitchFamily="34" charset="0"/>
                <a:cs typeface="Arial" pitchFamily="34" charset="0"/>
              </a:endParaRPr>
            </a:p>
          </p:txBody>
        </p:sp>
        <p:sp>
          <p:nvSpPr>
            <p:cNvPr id="12" name="Line 158"/>
            <p:cNvSpPr>
              <a:spLocks noChangeShapeType="1"/>
            </p:cNvSpPr>
            <p:nvPr userDrawn="1"/>
          </p:nvSpPr>
          <p:spPr bwMode="gray">
            <a:xfrm>
              <a:off x="274" y="10"/>
              <a:ext cx="21" cy="4310"/>
            </a:xfrm>
            <a:prstGeom prst="line">
              <a:avLst/>
            </a:prstGeom>
            <a:noFill/>
            <a:ln w="9525">
              <a:solidFill>
                <a:srgbClr val="DDDDDD">
                  <a:alpha val="50195"/>
                </a:srgbClr>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ru-RU" b="1" smtClean="0">
                <a:solidFill>
                  <a:prstClr val="black"/>
                </a:solidFill>
                <a:latin typeface="Arial" pitchFamily="34" charset="0"/>
                <a:cs typeface="Arial" pitchFamily="34" charset="0"/>
              </a:endParaRPr>
            </a:p>
          </p:txBody>
        </p:sp>
        <p:sp>
          <p:nvSpPr>
            <p:cNvPr id="13" name="Line 160"/>
            <p:cNvSpPr>
              <a:spLocks noChangeShapeType="1"/>
            </p:cNvSpPr>
            <p:nvPr userDrawn="1"/>
          </p:nvSpPr>
          <p:spPr bwMode="gray">
            <a:xfrm>
              <a:off x="740" y="10"/>
              <a:ext cx="21" cy="4310"/>
            </a:xfrm>
            <a:prstGeom prst="line">
              <a:avLst/>
            </a:prstGeom>
            <a:noFill/>
            <a:ln w="9525">
              <a:solidFill>
                <a:srgbClr val="DDDDDD">
                  <a:alpha val="50195"/>
                </a:srgbClr>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ru-RU" b="1" smtClean="0">
                <a:solidFill>
                  <a:prstClr val="black"/>
                </a:solidFill>
                <a:latin typeface="Arial" pitchFamily="34" charset="0"/>
                <a:cs typeface="Arial" pitchFamily="34" charset="0"/>
              </a:endParaRPr>
            </a:p>
          </p:txBody>
        </p:sp>
        <p:sp>
          <p:nvSpPr>
            <p:cNvPr id="14" name="Line 161"/>
            <p:cNvSpPr>
              <a:spLocks noChangeShapeType="1"/>
            </p:cNvSpPr>
            <p:nvPr userDrawn="1"/>
          </p:nvSpPr>
          <p:spPr bwMode="gray">
            <a:xfrm>
              <a:off x="1190" y="10"/>
              <a:ext cx="21" cy="4310"/>
            </a:xfrm>
            <a:prstGeom prst="line">
              <a:avLst/>
            </a:prstGeom>
            <a:noFill/>
            <a:ln w="9525">
              <a:solidFill>
                <a:srgbClr val="DDDDDD">
                  <a:alpha val="50195"/>
                </a:srgbClr>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ru-RU" b="1" smtClean="0">
                <a:solidFill>
                  <a:prstClr val="black"/>
                </a:solidFill>
                <a:latin typeface="Arial" pitchFamily="34" charset="0"/>
                <a:cs typeface="Arial" pitchFamily="34" charset="0"/>
              </a:endParaRPr>
            </a:p>
          </p:txBody>
        </p:sp>
      </p:grpSp>
      <p:sp>
        <p:nvSpPr>
          <p:cNvPr id="15" name="Rectangle 165"/>
          <p:cNvSpPr>
            <a:spLocks noChangeArrowheads="1"/>
          </p:cNvSpPr>
          <p:nvPr/>
        </p:nvSpPr>
        <p:spPr bwMode="gray">
          <a:xfrm>
            <a:off x="5553075" y="5576888"/>
            <a:ext cx="712788" cy="644525"/>
          </a:xfrm>
          <a:prstGeom prst="rect">
            <a:avLst/>
          </a:prstGeom>
          <a:solidFill>
            <a:schemeClr val="accent2">
              <a:alpha val="30196"/>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16" name="Rectangle 166"/>
          <p:cNvSpPr>
            <a:spLocks noChangeArrowheads="1"/>
          </p:cNvSpPr>
          <p:nvPr/>
        </p:nvSpPr>
        <p:spPr bwMode="gray">
          <a:xfrm>
            <a:off x="7007225" y="5588000"/>
            <a:ext cx="725488" cy="635000"/>
          </a:xfrm>
          <a:prstGeom prst="rect">
            <a:avLst/>
          </a:prstGeom>
          <a:solidFill>
            <a:srgbClr val="DDDDDD">
              <a:alpha val="30196"/>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17" name="Rectangle 167"/>
          <p:cNvSpPr>
            <a:spLocks noChangeArrowheads="1"/>
          </p:cNvSpPr>
          <p:nvPr/>
        </p:nvSpPr>
        <p:spPr bwMode="gray">
          <a:xfrm>
            <a:off x="6269038" y="4943475"/>
            <a:ext cx="725487" cy="636588"/>
          </a:xfrm>
          <a:prstGeom prst="rect">
            <a:avLst/>
          </a:prstGeom>
          <a:solidFill>
            <a:srgbClr val="DDDDDD">
              <a:alpha val="2000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18" name="Rectangle 168"/>
          <p:cNvSpPr>
            <a:spLocks noChangeArrowheads="1"/>
          </p:cNvSpPr>
          <p:nvPr/>
        </p:nvSpPr>
        <p:spPr bwMode="gray">
          <a:xfrm>
            <a:off x="8447088" y="5588000"/>
            <a:ext cx="696912" cy="635000"/>
          </a:xfrm>
          <a:prstGeom prst="rect">
            <a:avLst/>
          </a:prstGeom>
          <a:solidFill>
            <a:srgbClr val="DDDDDD">
              <a:alpha val="30196"/>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19" name="Rectangle 170"/>
          <p:cNvSpPr>
            <a:spLocks noChangeArrowheads="1"/>
          </p:cNvSpPr>
          <p:nvPr/>
        </p:nvSpPr>
        <p:spPr bwMode="gray">
          <a:xfrm>
            <a:off x="2651125" y="5588000"/>
            <a:ext cx="725488" cy="635000"/>
          </a:xfrm>
          <a:prstGeom prst="rect">
            <a:avLst/>
          </a:prstGeom>
          <a:solidFill>
            <a:srgbClr val="DDDDDD">
              <a:alpha val="30196"/>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20" name="Rectangle 171"/>
          <p:cNvSpPr>
            <a:spLocks noChangeArrowheads="1"/>
          </p:cNvSpPr>
          <p:nvPr/>
        </p:nvSpPr>
        <p:spPr bwMode="gray">
          <a:xfrm>
            <a:off x="4105275" y="5588000"/>
            <a:ext cx="725488" cy="635000"/>
          </a:xfrm>
          <a:prstGeom prst="rect">
            <a:avLst/>
          </a:prstGeom>
          <a:solidFill>
            <a:srgbClr val="DDDDDD">
              <a:alpha val="30196"/>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21" name="Rectangle 172"/>
          <p:cNvSpPr>
            <a:spLocks noChangeArrowheads="1"/>
          </p:cNvSpPr>
          <p:nvPr/>
        </p:nvSpPr>
        <p:spPr bwMode="gray">
          <a:xfrm>
            <a:off x="3367088" y="4943475"/>
            <a:ext cx="725487" cy="636588"/>
          </a:xfrm>
          <a:prstGeom prst="rect">
            <a:avLst/>
          </a:prstGeom>
          <a:solidFill>
            <a:srgbClr val="DDDDDD">
              <a:alpha val="2000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22" name="Rectangle 173"/>
          <p:cNvSpPr>
            <a:spLocks noChangeArrowheads="1"/>
          </p:cNvSpPr>
          <p:nvPr/>
        </p:nvSpPr>
        <p:spPr bwMode="gray">
          <a:xfrm>
            <a:off x="4818063" y="4943475"/>
            <a:ext cx="725487" cy="636588"/>
          </a:xfrm>
          <a:prstGeom prst="rect">
            <a:avLst/>
          </a:prstGeom>
          <a:solidFill>
            <a:srgbClr val="DDDDDD">
              <a:alpha val="2000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23" name="Rectangle 174"/>
          <p:cNvSpPr>
            <a:spLocks noChangeArrowheads="1"/>
          </p:cNvSpPr>
          <p:nvPr/>
        </p:nvSpPr>
        <p:spPr bwMode="gray">
          <a:xfrm>
            <a:off x="1917700" y="4943475"/>
            <a:ext cx="725488" cy="636588"/>
          </a:xfrm>
          <a:prstGeom prst="rect">
            <a:avLst/>
          </a:prstGeom>
          <a:solidFill>
            <a:schemeClr val="accent2">
              <a:alpha val="2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24" name="Rectangle 175"/>
          <p:cNvSpPr>
            <a:spLocks noChangeArrowheads="1"/>
          </p:cNvSpPr>
          <p:nvPr/>
        </p:nvSpPr>
        <p:spPr bwMode="gray">
          <a:xfrm>
            <a:off x="5541963" y="4310063"/>
            <a:ext cx="725487" cy="636587"/>
          </a:xfrm>
          <a:prstGeom prst="rect">
            <a:avLst/>
          </a:prstGeom>
          <a:solidFill>
            <a:schemeClr val="accent2">
              <a:alpha val="10196"/>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25" name="Rectangle 176"/>
          <p:cNvSpPr>
            <a:spLocks noChangeArrowheads="1"/>
          </p:cNvSpPr>
          <p:nvPr/>
        </p:nvSpPr>
        <p:spPr bwMode="gray">
          <a:xfrm>
            <a:off x="6996113" y="4300538"/>
            <a:ext cx="725487" cy="646112"/>
          </a:xfrm>
          <a:prstGeom prst="rect">
            <a:avLst/>
          </a:prstGeom>
          <a:solidFill>
            <a:schemeClr val="accent2">
              <a:alpha val="10196"/>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26" name="Rectangle 177"/>
          <p:cNvSpPr>
            <a:spLocks noChangeArrowheads="1"/>
          </p:cNvSpPr>
          <p:nvPr/>
        </p:nvSpPr>
        <p:spPr bwMode="gray">
          <a:xfrm>
            <a:off x="8435975" y="4300538"/>
            <a:ext cx="703263" cy="646112"/>
          </a:xfrm>
          <a:prstGeom prst="rect">
            <a:avLst/>
          </a:prstGeom>
          <a:solidFill>
            <a:srgbClr val="DDDDDD">
              <a:alpha val="10196"/>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27" name="Rectangle 178"/>
          <p:cNvSpPr>
            <a:spLocks noChangeArrowheads="1"/>
          </p:cNvSpPr>
          <p:nvPr/>
        </p:nvSpPr>
        <p:spPr bwMode="gray">
          <a:xfrm>
            <a:off x="4105275" y="4310063"/>
            <a:ext cx="725488" cy="636587"/>
          </a:xfrm>
          <a:prstGeom prst="rect">
            <a:avLst/>
          </a:prstGeom>
          <a:solidFill>
            <a:srgbClr val="DDDDDD">
              <a:alpha val="10196"/>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28" name="Rectangle 185"/>
          <p:cNvSpPr>
            <a:spLocks noChangeArrowheads="1"/>
          </p:cNvSpPr>
          <p:nvPr/>
        </p:nvSpPr>
        <p:spPr bwMode="gray">
          <a:xfrm>
            <a:off x="7720013" y="6221413"/>
            <a:ext cx="725487" cy="636587"/>
          </a:xfrm>
          <a:prstGeom prst="rect">
            <a:avLst/>
          </a:prstGeom>
          <a:solidFill>
            <a:srgbClr val="DDDDDD">
              <a:alpha val="3999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29" name="Rectangle 186"/>
          <p:cNvSpPr>
            <a:spLocks noChangeArrowheads="1"/>
          </p:cNvSpPr>
          <p:nvPr/>
        </p:nvSpPr>
        <p:spPr bwMode="gray">
          <a:xfrm>
            <a:off x="3371850" y="6221413"/>
            <a:ext cx="728663" cy="636587"/>
          </a:xfrm>
          <a:prstGeom prst="rect">
            <a:avLst/>
          </a:prstGeom>
          <a:solidFill>
            <a:srgbClr val="DDDDDD">
              <a:alpha val="3999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30" name="Rectangle 187"/>
          <p:cNvSpPr>
            <a:spLocks noChangeArrowheads="1"/>
          </p:cNvSpPr>
          <p:nvPr/>
        </p:nvSpPr>
        <p:spPr bwMode="gray">
          <a:xfrm>
            <a:off x="4826000" y="6221413"/>
            <a:ext cx="725488" cy="636587"/>
          </a:xfrm>
          <a:prstGeom prst="rect">
            <a:avLst/>
          </a:prstGeom>
          <a:solidFill>
            <a:srgbClr val="DDDDDD">
              <a:alpha val="3999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31" name="Rectangle 188"/>
          <p:cNvSpPr>
            <a:spLocks noChangeArrowheads="1"/>
          </p:cNvSpPr>
          <p:nvPr/>
        </p:nvSpPr>
        <p:spPr bwMode="gray">
          <a:xfrm>
            <a:off x="1920875" y="6221413"/>
            <a:ext cx="725488" cy="636587"/>
          </a:xfrm>
          <a:prstGeom prst="rect">
            <a:avLst/>
          </a:prstGeom>
          <a:solidFill>
            <a:srgbClr val="DDDDDD">
              <a:alpha val="3999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32" name="Rectangle 138"/>
          <p:cNvSpPr>
            <a:spLocks noChangeArrowheads="1"/>
          </p:cNvSpPr>
          <p:nvPr/>
        </p:nvSpPr>
        <p:spPr bwMode="gray">
          <a:xfrm>
            <a:off x="5524500" y="534988"/>
            <a:ext cx="725488" cy="633412"/>
          </a:xfrm>
          <a:prstGeom prst="rect">
            <a:avLst/>
          </a:prstGeom>
          <a:solidFill>
            <a:srgbClr val="DDDDDD">
              <a:alpha val="2000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33" name="Rectangle 141"/>
          <p:cNvSpPr>
            <a:spLocks noChangeArrowheads="1"/>
          </p:cNvSpPr>
          <p:nvPr/>
        </p:nvSpPr>
        <p:spPr bwMode="gray">
          <a:xfrm>
            <a:off x="6978650" y="534988"/>
            <a:ext cx="725488" cy="633412"/>
          </a:xfrm>
          <a:prstGeom prst="rect">
            <a:avLst/>
          </a:prstGeom>
          <a:solidFill>
            <a:srgbClr val="DDDDDD">
              <a:alpha val="2000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34" name="Rectangle 146"/>
          <p:cNvSpPr>
            <a:spLocks noChangeArrowheads="1"/>
          </p:cNvSpPr>
          <p:nvPr/>
        </p:nvSpPr>
        <p:spPr bwMode="gray">
          <a:xfrm>
            <a:off x="7691438" y="4763"/>
            <a:ext cx="725487" cy="522287"/>
          </a:xfrm>
          <a:prstGeom prst="rect">
            <a:avLst/>
          </a:prstGeom>
          <a:solidFill>
            <a:schemeClr val="folHlink">
              <a:alpha val="30196"/>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35" name="Rectangle 153"/>
          <p:cNvSpPr>
            <a:spLocks noChangeArrowheads="1"/>
          </p:cNvSpPr>
          <p:nvPr/>
        </p:nvSpPr>
        <p:spPr bwMode="gray">
          <a:xfrm>
            <a:off x="4076700" y="534988"/>
            <a:ext cx="725488" cy="633412"/>
          </a:xfrm>
          <a:prstGeom prst="rect">
            <a:avLst/>
          </a:prstGeom>
          <a:solidFill>
            <a:srgbClr val="DDDDDD">
              <a:alpha val="2000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36" name="Rectangle 155"/>
          <p:cNvSpPr>
            <a:spLocks noChangeArrowheads="1"/>
          </p:cNvSpPr>
          <p:nvPr/>
        </p:nvSpPr>
        <p:spPr bwMode="gray">
          <a:xfrm>
            <a:off x="4789488" y="4763"/>
            <a:ext cx="725487" cy="522287"/>
          </a:xfrm>
          <a:prstGeom prst="rect">
            <a:avLst/>
          </a:prstGeom>
          <a:solidFill>
            <a:srgbClr val="DDDDDD">
              <a:alpha val="30196"/>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37" name="Rectangle 162"/>
          <p:cNvSpPr>
            <a:spLocks noChangeArrowheads="1"/>
          </p:cNvSpPr>
          <p:nvPr/>
        </p:nvSpPr>
        <p:spPr bwMode="gray">
          <a:xfrm>
            <a:off x="457200" y="1147763"/>
            <a:ext cx="725488" cy="633412"/>
          </a:xfrm>
          <a:prstGeom prst="rect">
            <a:avLst/>
          </a:prstGeom>
          <a:solidFill>
            <a:schemeClr val="folHlink">
              <a:alpha val="2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38" name="Rectangle 164"/>
          <p:cNvSpPr>
            <a:spLocks noChangeArrowheads="1"/>
          </p:cNvSpPr>
          <p:nvPr/>
        </p:nvSpPr>
        <p:spPr bwMode="gray">
          <a:xfrm>
            <a:off x="1889125" y="4763"/>
            <a:ext cx="725488" cy="522287"/>
          </a:xfrm>
          <a:prstGeom prst="rect">
            <a:avLst/>
          </a:prstGeom>
          <a:solidFill>
            <a:srgbClr val="DDDDDD">
              <a:alpha val="3999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39" name="Rectangle 179"/>
          <p:cNvSpPr>
            <a:spLocks noChangeArrowheads="1"/>
          </p:cNvSpPr>
          <p:nvPr/>
        </p:nvSpPr>
        <p:spPr bwMode="gray">
          <a:xfrm>
            <a:off x="6251575" y="1165225"/>
            <a:ext cx="725488" cy="633413"/>
          </a:xfrm>
          <a:prstGeom prst="rect">
            <a:avLst/>
          </a:prstGeom>
          <a:solidFill>
            <a:srgbClr val="DDDDDD">
              <a:alpha val="10196"/>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40" name="Rectangle 180"/>
          <p:cNvSpPr>
            <a:spLocks noChangeArrowheads="1"/>
          </p:cNvSpPr>
          <p:nvPr/>
        </p:nvSpPr>
        <p:spPr bwMode="gray">
          <a:xfrm>
            <a:off x="7691438" y="1165225"/>
            <a:ext cx="725487" cy="633413"/>
          </a:xfrm>
          <a:prstGeom prst="rect">
            <a:avLst/>
          </a:prstGeom>
          <a:solidFill>
            <a:schemeClr val="folHlink">
              <a:alpha val="10196"/>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41" name="Rectangle 181"/>
          <p:cNvSpPr>
            <a:spLocks noChangeArrowheads="1"/>
          </p:cNvSpPr>
          <p:nvPr/>
        </p:nvSpPr>
        <p:spPr bwMode="gray">
          <a:xfrm>
            <a:off x="3349625" y="1165225"/>
            <a:ext cx="725488" cy="633413"/>
          </a:xfrm>
          <a:prstGeom prst="rect">
            <a:avLst/>
          </a:prstGeom>
          <a:solidFill>
            <a:srgbClr val="DDDDDD">
              <a:alpha val="10196"/>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42" name="Rectangle 182"/>
          <p:cNvSpPr>
            <a:spLocks noChangeArrowheads="1"/>
          </p:cNvSpPr>
          <p:nvPr/>
        </p:nvSpPr>
        <p:spPr bwMode="gray">
          <a:xfrm>
            <a:off x="4800600" y="1165225"/>
            <a:ext cx="725488" cy="633413"/>
          </a:xfrm>
          <a:prstGeom prst="rect">
            <a:avLst/>
          </a:prstGeom>
          <a:solidFill>
            <a:schemeClr val="folHlink">
              <a:alpha val="10196"/>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43" name="Rectangle 183"/>
          <p:cNvSpPr>
            <a:spLocks noChangeArrowheads="1"/>
          </p:cNvSpPr>
          <p:nvPr/>
        </p:nvSpPr>
        <p:spPr bwMode="gray">
          <a:xfrm>
            <a:off x="1900238" y="1165225"/>
            <a:ext cx="725487" cy="633413"/>
          </a:xfrm>
          <a:prstGeom prst="rect">
            <a:avLst/>
          </a:prstGeom>
          <a:solidFill>
            <a:schemeClr val="folHlink">
              <a:alpha val="10196"/>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44" name="Rectangle 189"/>
          <p:cNvSpPr>
            <a:spLocks noChangeArrowheads="1"/>
          </p:cNvSpPr>
          <p:nvPr/>
        </p:nvSpPr>
        <p:spPr bwMode="gray">
          <a:xfrm>
            <a:off x="438150" y="4763"/>
            <a:ext cx="725488" cy="522287"/>
          </a:xfrm>
          <a:prstGeom prst="rect">
            <a:avLst/>
          </a:prstGeom>
          <a:solidFill>
            <a:srgbClr val="DDDDDD">
              <a:alpha val="30196"/>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45" name="Rectangle 190"/>
          <p:cNvSpPr>
            <a:spLocks noChangeArrowheads="1"/>
          </p:cNvSpPr>
          <p:nvPr/>
        </p:nvSpPr>
        <p:spPr bwMode="gray">
          <a:xfrm>
            <a:off x="1176338" y="533400"/>
            <a:ext cx="725487" cy="633413"/>
          </a:xfrm>
          <a:prstGeom prst="rect">
            <a:avLst/>
          </a:prstGeom>
          <a:solidFill>
            <a:srgbClr val="DDDDDD">
              <a:alpha val="2000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46" name="Rectangle 200"/>
          <p:cNvSpPr>
            <a:spLocks noChangeArrowheads="1"/>
          </p:cNvSpPr>
          <p:nvPr/>
        </p:nvSpPr>
        <p:spPr bwMode="gray">
          <a:xfrm>
            <a:off x="2611438" y="534988"/>
            <a:ext cx="725487" cy="633412"/>
          </a:xfrm>
          <a:prstGeom prst="rect">
            <a:avLst/>
          </a:prstGeom>
          <a:solidFill>
            <a:srgbClr val="DDDDDD">
              <a:alpha val="2000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Tree>
    <p:extLst>
      <p:ext uri="{BB962C8B-B14F-4D97-AF65-F5344CB8AC3E}">
        <p14:creationId xmlns="" xmlns:p14="http://schemas.microsoft.com/office/powerpoint/2010/main" val="188465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ru-R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ru-R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5F6EAEA-DB3A-4615-9D60-F53819CF1B33}" type="slidenum">
              <a:rPr lang="en-US" altLang="ru-RU">
                <a:solidFill>
                  <a:srgbClr val="5FCBEF"/>
                </a:solidFill>
              </a:rPr>
              <a:pPr/>
              <a:t>‹#›</a:t>
            </a:fld>
            <a:endParaRPr lang="en-US" altLang="ru-RU">
              <a:solidFill>
                <a:srgbClr val="5FCBEF"/>
              </a:solidFill>
            </a:endParaRPr>
          </a:p>
        </p:txBody>
      </p:sp>
    </p:spTree>
    <p:extLst>
      <p:ext uri="{BB962C8B-B14F-4D97-AF65-F5344CB8AC3E}">
        <p14:creationId xmlns="" xmlns:p14="http://schemas.microsoft.com/office/powerpoint/2010/main" val="2249617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en-US" altLang="ru-R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ru-R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8EDD7D9-B706-4BA1-8CB6-AC03174D544F}" type="slidenum">
              <a:rPr lang="en-US" altLang="ru-RU">
                <a:solidFill>
                  <a:srgbClr val="5FCBEF"/>
                </a:solidFill>
              </a:rPr>
              <a:pPr/>
              <a:t>‹#›</a:t>
            </a:fld>
            <a:endParaRPr lang="en-US" altLang="ru-RU">
              <a:solidFill>
                <a:srgbClr val="5FCBEF"/>
              </a:solidFill>
            </a:endParaRPr>
          </a:p>
        </p:txBody>
      </p:sp>
    </p:spTree>
    <p:extLst>
      <p:ext uri="{BB962C8B-B14F-4D97-AF65-F5344CB8AC3E}">
        <p14:creationId xmlns="" xmlns:p14="http://schemas.microsoft.com/office/powerpoint/2010/main" val="688295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altLang="ru-RU">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ru-RU">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DEB0B318-9A92-455E-9697-5A5950F4498E}" type="slidenum">
              <a:rPr lang="en-US" altLang="ru-RU">
                <a:solidFill>
                  <a:srgbClr val="5FCBEF"/>
                </a:solidFill>
              </a:rPr>
              <a:pPr/>
              <a:t>‹#›</a:t>
            </a:fld>
            <a:endParaRPr lang="en-US" altLang="ru-RU">
              <a:solidFill>
                <a:srgbClr val="5FCBEF"/>
              </a:solidFill>
            </a:endParaRPr>
          </a:p>
        </p:txBody>
      </p:sp>
    </p:spTree>
    <p:extLst>
      <p:ext uri="{BB962C8B-B14F-4D97-AF65-F5344CB8AC3E}">
        <p14:creationId xmlns="" xmlns:p14="http://schemas.microsoft.com/office/powerpoint/2010/main" val="70915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lvl1pPr>
              <a:defRPr/>
            </a:lvl1pPr>
          </a:lstStyle>
          <a:p>
            <a:pPr>
              <a:defRPr/>
            </a:pPr>
            <a:endParaRPr lang="en-US" altLang="ru-RU">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ltLang="ru-RU">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vl1pPr>
          </a:lstStyle>
          <a:p>
            <a:fld id="{4EBAB702-6052-48FE-959A-3A3C65FED6AA}" type="slidenum">
              <a:rPr lang="en-US" altLang="ru-RU">
                <a:solidFill>
                  <a:srgbClr val="5FCBEF"/>
                </a:solidFill>
              </a:rPr>
              <a:pPr/>
              <a:t>‹#›</a:t>
            </a:fld>
            <a:endParaRPr lang="en-US" altLang="ru-RU">
              <a:solidFill>
                <a:srgbClr val="5FCBEF"/>
              </a:solidFill>
            </a:endParaRPr>
          </a:p>
        </p:txBody>
      </p:sp>
    </p:spTree>
    <p:extLst>
      <p:ext uri="{BB962C8B-B14F-4D97-AF65-F5344CB8AC3E}">
        <p14:creationId xmlns="" xmlns:p14="http://schemas.microsoft.com/office/powerpoint/2010/main" val="2110600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lvl1pPr>
              <a:defRPr/>
            </a:lvl1pPr>
          </a:lstStyle>
          <a:p>
            <a:pPr>
              <a:defRPr/>
            </a:pPr>
            <a:endParaRPr lang="en-US" altLang="ru-RU">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ltLang="ru-RU">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fld id="{812ACCF5-71C7-4495-A580-5AF71790BCF9}" type="slidenum">
              <a:rPr lang="en-US" altLang="ru-RU">
                <a:solidFill>
                  <a:srgbClr val="5FCBEF"/>
                </a:solidFill>
              </a:rPr>
              <a:pPr/>
              <a:t>‹#›</a:t>
            </a:fld>
            <a:endParaRPr lang="en-US" altLang="ru-RU">
              <a:solidFill>
                <a:srgbClr val="5FCBEF"/>
              </a:solidFill>
            </a:endParaRPr>
          </a:p>
        </p:txBody>
      </p:sp>
    </p:spTree>
    <p:extLst>
      <p:ext uri="{BB962C8B-B14F-4D97-AF65-F5344CB8AC3E}">
        <p14:creationId xmlns="" xmlns:p14="http://schemas.microsoft.com/office/powerpoint/2010/main" val="519306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ru-RU">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ltLang="ru-RU">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fld id="{835B48BE-8F9F-4C97-968E-28930CB3957B}" type="slidenum">
              <a:rPr lang="en-US" altLang="ru-RU">
                <a:solidFill>
                  <a:srgbClr val="5FCBEF"/>
                </a:solidFill>
              </a:rPr>
              <a:pPr/>
              <a:t>‹#›</a:t>
            </a:fld>
            <a:endParaRPr lang="en-US" altLang="ru-RU">
              <a:solidFill>
                <a:srgbClr val="5FCBEF"/>
              </a:solidFill>
            </a:endParaRPr>
          </a:p>
        </p:txBody>
      </p:sp>
    </p:spTree>
    <p:extLst>
      <p:ext uri="{BB962C8B-B14F-4D97-AF65-F5344CB8AC3E}">
        <p14:creationId xmlns="" xmlns:p14="http://schemas.microsoft.com/office/powerpoint/2010/main" val="1126099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lvl1pPr>
          </a:lstStyle>
          <a:p>
            <a:pPr>
              <a:defRPr/>
            </a:pPr>
            <a:endParaRPr lang="en-US" altLang="ru-RU">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ru-RU">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FDC24AFB-6533-4DD1-979F-39A16F22D5D8}" type="slidenum">
              <a:rPr lang="en-US" altLang="ru-RU">
                <a:solidFill>
                  <a:srgbClr val="5FCBEF"/>
                </a:solidFill>
              </a:rPr>
              <a:pPr/>
              <a:t>‹#›</a:t>
            </a:fld>
            <a:endParaRPr lang="en-US" altLang="ru-RU">
              <a:solidFill>
                <a:srgbClr val="5FCBEF"/>
              </a:solidFill>
            </a:endParaRPr>
          </a:p>
        </p:txBody>
      </p:sp>
    </p:spTree>
    <p:extLst>
      <p:ext uri="{BB962C8B-B14F-4D97-AF65-F5344CB8AC3E}">
        <p14:creationId xmlns="" xmlns:p14="http://schemas.microsoft.com/office/powerpoint/2010/main" val="881109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lvl1pPr>
          </a:lstStyle>
          <a:p>
            <a:pPr>
              <a:defRPr/>
            </a:pPr>
            <a:endParaRPr lang="en-US" altLang="ru-RU">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ru-RU">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74D1495F-EE38-4945-A32E-1D0A59E6C42E}" type="slidenum">
              <a:rPr lang="en-US" altLang="ru-RU">
                <a:solidFill>
                  <a:srgbClr val="5FCBEF"/>
                </a:solidFill>
              </a:rPr>
              <a:pPr/>
              <a:t>‹#›</a:t>
            </a:fld>
            <a:endParaRPr lang="en-US" altLang="ru-RU">
              <a:solidFill>
                <a:srgbClr val="5FCBEF"/>
              </a:solidFill>
            </a:endParaRPr>
          </a:p>
        </p:txBody>
      </p:sp>
    </p:spTree>
    <p:extLst>
      <p:ext uri="{BB962C8B-B14F-4D97-AF65-F5344CB8AC3E}">
        <p14:creationId xmlns="" xmlns:p14="http://schemas.microsoft.com/office/powerpoint/2010/main" val="201560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7938" y="-7938"/>
            <a:ext cx="9170988" cy="6873876"/>
            <a:chOff x="-8467" y="-8468"/>
            <a:chExt cx="9171317" cy="6874935"/>
          </a:xfrm>
        </p:grpSpPr>
        <p:sp>
          <p:nvSpPr>
            <p:cNvPr id="7" name="Freeform 6"/>
            <p:cNvSpPr/>
            <p:nvPr/>
          </p:nvSpPr>
          <p:spPr>
            <a:xfrm>
              <a:off x="-8467" y="4013290"/>
              <a:ext cx="457217"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55"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34"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09600" y="609600"/>
            <a:ext cx="6348413" cy="132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заголовка</a:t>
            </a:r>
            <a:endParaRPr lang="en-US" smtClean="0"/>
          </a:p>
        </p:txBody>
      </p:sp>
      <p:sp>
        <p:nvSpPr>
          <p:cNvPr id="1028" name="Text Placeholder 2"/>
          <p:cNvSpPr>
            <a:spLocks noGrp="1"/>
          </p:cNvSpPr>
          <p:nvPr>
            <p:ph type="body" idx="1"/>
          </p:nvPr>
        </p:nvSpPr>
        <p:spPr bwMode="auto">
          <a:xfrm>
            <a:off x="609600" y="2160588"/>
            <a:ext cx="6348413" cy="3881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pPr eaLnBrk="0" fontAlgn="base" hangingPunct="0">
              <a:spcBef>
                <a:spcPct val="0"/>
              </a:spcBef>
              <a:spcAft>
                <a:spcPct val="0"/>
              </a:spcAft>
              <a:defRPr/>
            </a:pPr>
            <a:fld id="{9A02E11F-5656-49EA-AB3A-6393996C085D}" type="datetimeFigureOut">
              <a:rPr lang="en-US" b="1">
                <a:solidFill>
                  <a:prstClr val="black">
                    <a:tint val="75000"/>
                  </a:prstClr>
                </a:solidFill>
                <a:latin typeface="Arial" pitchFamily="34" charset="0"/>
                <a:cs typeface="Arial" pitchFamily="34" charset="0"/>
              </a:rPr>
              <a:pPr eaLnBrk="0" fontAlgn="base" hangingPunct="0">
                <a:spcBef>
                  <a:spcPct val="0"/>
                </a:spcBef>
                <a:spcAft>
                  <a:spcPct val="0"/>
                </a:spcAft>
                <a:defRPr/>
              </a:pPr>
              <a:t>6/21/2023</a:t>
            </a:fld>
            <a:endParaRPr lang="en-US" b="1" dirty="0">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dirty="0">
                <a:solidFill>
                  <a:schemeClr val="tx1">
                    <a:tint val="75000"/>
                  </a:schemeClr>
                </a:solidFill>
              </a:defRPr>
            </a:lvl1pPr>
          </a:lstStyle>
          <a:p>
            <a:pPr eaLnBrk="0" fontAlgn="base" hangingPunct="0">
              <a:spcBef>
                <a:spcPct val="0"/>
              </a:spcBef>
              <a:spcAft>
                <a:spcPct val="0"/>
              </a:spcAft>
              <a:defRPr/>
            </a:pPr>
            <a:endParaRPr lang="en-US" b="1">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defRPr>
            </a:lvl1pPr>
          </a:lstStyle>
          <a:p>
            <a:pPr eaLnBrk="0" fontAlgn="base" hangingPunct="0">
              <a:spcBef>
                <a:spcPct val="0"/>
              </a:spcBef>
              <a:spcAft>
                <a:spcPct val="0"/>
              </a:spcAft>
            </a:pPr>
            <a:fld id="{E3389F3A-81CC-4AF0-AF6F-BDDCB30C8BA4}" type="slidenum">
              <a:rPr lang="en-US" b="1" smtClean="0">
                <a:solidFill>
                  <a:srgbClr val="5FCBEF"/>
                </a:solidFill>
                <a:latin typeface="Arial" pitchFamily="34" charset="0"/>
                <a:cs typeface="Arial" pitchFamily="34" charset="0"/>
              </a:rPr>
              <a:pPr eaLnBrk="0" fontAlgn="base" hangingPunct="0">
                <a:spcBef>
                  <a:spcPct val="0"/>
                </a:spcBef>
                <a:spcAft>
                  <a:spcPct val="0"/>
                </a:spcAft>
              </a:pPr>
              <a:t>‹#›</a:t>
            </a:fld>
            <a:endParaRPr lang="en-US" b="1" smtClean="0">
              <a:solidFill>
                <a:srgbClr val="5FCBEF"/>
              </a:solidFill>
              <a:latin typeface="Arial" pitchFamily="34" charset="0"/>
              <a:cs typeface="Arial" pitchFamily="34" charset="0"/>
            </a:endParaRPr>
          </a:p>
        </p:txBody>
      </p:sp>
      <p:sp>
        <p:nvSpPr>
          <p:cNvPr id="18" name="Rectangle 166"/>
          <p:cNvSpPr>
            <a:spLocks noChangeArrowheads="1"/>
          </p:cNvSpPr>
          <p:nvPr userDrawn="1"/>
        </p:nvSpPr>
        <p:spPr bwMode="gray">
          <a:xfrm>
            <a:off x="5091113" y="6386513"/>
            <a:ext cx="508000" cy="471487"/>
          </a:xfrm>
          <a:prstGeom prst="rect">
            <a:avLst/>
          </a:prstGeom>
          <a:solidFill>
            <a:srgbClr val="DDDDDD">
              <a:alpha val="20000"/>
            </a:srgbClr>
          </a:solidFill>
          <a:ln w="9525">
            <a:solidFill>
              <a:srgbClr val="DDDDDD">
                <a:alpha val="59999"/>
              </a:srgbClr>
            </a:solidFill>
            <a:miter lim="800000"/>
            <a:headEnd/>
            <a:tailEnd/>
          </a:ln>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19" name="Rectangle 168"/>
          <p:cNvSpPr>
            <a:spLocks noChangeArrowheads="1"/>
          </p:cNvSpPr>
          <p:nvPr userDrawn="1"/>
        </p:nvSpPr>
        <p:spPr bwMode="gray">
          <a:xfrm>
            <a:off x="4068763" y="6386513"/>
            <a:ext cx="509587" cy="471487"/>
          </a:xfrm>
          <a:prstGeom prst="rect">
            <a:avLst/>
          </a:prstGeom>
          <a:solidFill>
            <a:srgbClr val="DDDDDD">
              <a:alpha val="20000"/>
            </a:srgbClr>
          </a:solidFill>
          <a:ln w="9525">
            <a:solidFill>
              <a:srgbClr val="DDDDDD">
                <a:alpha val="59999"/>
              </a:srgbClr>
            </a:solidFill>
            <a:miter lim="800000"/>
            <a:headEnd/>
            <a:tailEnd/>
          </a:ln>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20" name="Rectangle 171"/>
          <p:cNvSpPr>
            <a:spLocks noChangeArrowheads="1"/>
          </p:cNvSpPr>
          <p:nvPr userDrawn="1"/>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headEnd/>
            <a:tailEnd/>
          </a:ln>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
        <p:nvSpPr>
          <p:cNvPr id="21" name="Rectangle 191"/>
          <p:cNvSpPr>
            <a:spLocks noChangeArrowheads="1"/>
          </p:cNvSpPr>
          <p:nvPr userDrawn="1"/>
        </p:nvSpPr>
        <p:spPr bwMode="gray">
          <a:xfrm>
            <a:off x="1016000" y="6386513"/>
            <a:ext cx="508000" cy="471487"/>
          </a:xfrm>
          <a:prstGeom prst="rect">
            <a:avLst/>
          </a:prstGeom>
          <a:solidFill>
            <a:srgbClr val="DDDDDD">
              <a:alpha val="20000"/>
            </a:srgbClr>
          </a:solidFill>
          <a:ln w="9525">
            <a:solidFill>
              <a:srgbClr val="DDDDDD">
                <a:alpha val="59999"/>
              </a:srgbClr>
            </a:solidFill>
            <a:miter lim="800000"/>
            <a:headEnd/>
            <a:tailEnd/>
          </a:ln>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ru-RU" altLang="ru-RU" smtClean="0">
              <a:solidFill>
                <a:prstClr val="black"/>
              </a:solidFill>
            </a:endParaRPr>
          </a:p>
        </p:txBody>
      </p:sp>
    </p:spTree>
    <p:extLst>
      <p:ext uri="{BB962C8B-B14F-4D97-AF65-F5344CB8AC3E}">
        <p14:creationId xmlns="" xmlns:p14="http://schemas.microsoft.com/office/powerpoint/2010/main" val="183147699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hdr="0" dt="0"/>
  <p:txStyles>
    <p:title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itchFamily="34" charset="0"/>
        </a:defRPr>
      </a:lvl2pPr>
      <a:lvl3pPr algn="l" defTabSz="457200" rtl="0" fontAlgn="base">
        <a:spcBef>
          <a:spcPct val="0"/>
        </a:spcBef>
        <a:spcAft>
          <a:spcPct val="0"/>
        </a:spcAft>
        <a:defRPr sz="3600">
          <a:solidFill>
            <a:schemeClr val="accent1"/>
          </a:solidFill>
          <a:latin typeface="Trebuchet MS" pitchFamily="34" charset="0"/>
        </a:defRPr>
      </a:lvl3pPr>
      <a:lvl4pPr algn="l" defTabSz="457200" rtl="0" fontAlgn="base">
        <a:spcBef>
          <a:spcPct val="0"/>
        </a:spcBef>
        <a:spcAft>
          <a:spcPct val="0"/>
        </a:spcAft>
        <a:defRPr sz="3600">
          <a:solidFill>
            <a:schemeClr val="accent1"/>
          </a:solidFill>
          <a:latin typeface="Trebuchet MS" pitchFamily="34" charset="0"/>
        </a:defRPr>
      </a:lvl4pPr>
      <a:lvl5pPr algn="l" defTabSz="457200" rtl="0" fontAlgn="base">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hyperlink" Target="https://m.facebook.com/story.php?story_fbid=pfbid02Z5DmXGBEhB3HuXMEeysaDWwAXjnEnTStXrWPNbgNEbVpVw9SGJcgUkGxmFXNDkMXl&amp;id=100024607866042&amp;mibextid=Nif5oz" TargetMode="Externa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2.jpeg"/><Relationship Id="rId9" Type="http://schemas.openxmlformats.org/officeDocument/2006/relationships/image" Target="../media/image57.jpeg"/></Relationships>
</file>

<file path=ppt/slides/_rels/slide1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m.facebook.com/story.php?story_fbid=pfbid0VFNqv99D1CFis82wuz8Bc4DA4HhSuBLABbcJgEAdwzQcHGrc7r6y7GRdsS3V4cW2l&amp;id=100024607866042&amp;sfnsn=mo"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2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2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2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m.facebook.com/story.php?story_fbid=pfbid02r8QL2Gxe4xoMD5GZEKVDaz2CjN6uJmbzKQuww84t5bQ8yGRMRL1RmuNb67YEPfxzl&amp;id=100024607866042&amp;mibextid=Nif5oz" TargetMode="External"/><Relationship Id="rId3" Type="http://schemas.openxmlformats.org/officeDocument/2006/relationships/image" Target="../media/image79.jpeg"/><Relationship Id="rId7" Type="http://schemas.openxmlformats.org/officeDocument/2006/relationships/image" Target="../media/image83.jpeg"/><Relationship Id="rId2" Type="http://schemas.openxmlformats.org/officeDocument/2006/relationships/image" Target="../media/image78.jpeg"/><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2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4.jpeg"/><Relationship Id="rId1" Type="http://schemas.openxmlformats.org/officeDocument/2006/relationships/slideLayout" Target="../slideLayouts/slideLayout2.xml"/><Relationship Id="rId5" Type="http://schemas.openxmlformats.org/officeDocument/2006/relationships/hyperlink" Target="https://m.facebook.com/story.php?story_fbid=pfbid07qSCt97oYrcUccoahFSZHXJ8j1WZyEByKsaoKdQDcU3Qu5dtwYu8Juc3QDHNxmHPl&amp;id=100024607866042&amp;mibextid=Nif5oz" TargetMode="External"/><Relationship Id="rId4" Type="http://schemas.openxmlformats.org/officeDocument/2006/relationships/image" Target="../media/image85.jpeg"/></Relationships>
</file>

<file path=ppt/slides/_rels/slide2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 Id="rId5" Type="http://schemas.openxmlformats.org/officeDocument/2006/relationships/image" Target="../media/image89.jpeg"/><Relationship Id="rId4" Type="http://schemas.openxmlformats.org/officeDocument/2006/relationships/image" Target="../media/image88.jpeg"/></Relationships>
</file>

<file path=ppt/slides/_rels/slide28.xml.rels><?xml version="1.0" encoding="UTF-8" standalone="yes"?>
<Relationships xmlns="http://schemas.openxmlformats.org/package/2006/relationships"><Relationship Id="rId8" Type="http://schemas.openxmlformats.org/officeDocument/2006/relationships/image" Target="../media/image96.jpeg"/><Relationship Id="rId13" Type="http://schemas.openxmlformats.org/officeDocument/2006/relationships/image" Target="../media/image101.jpeg"/><Relationship Id="rId3" Type="http://schemas.openxmlformats.org/officeDocument/2006/relationships/image" Target="../media/image91.jpeg"/><Relationship Id="rId7" Type="http://schemas.openxmlformats.org/officeDocument/2006/relationships/image" Target="../media/image95.jpeg"/><Relationship Id="rId12" Type="http://schemas.openxmlformats.org/officeDocument/2006/relationships/image" Target="../media/image100.jpeg"/><Relationship Id="rId2" Type="http://schemas.openxmlformats.org/officeDocument/2006/relationships/image" Target="../media/image90.jpeg"/><Relationship Id="rId1" Type="http://schemas.openxmlformats.org/officeDocument/2006/relationships/slideLayout" Target="../slideLayouts/slideLayout2.xml"/><Relationship Id="rId6" Type="http://schemas.openxmlformats.org/officeDocument/2006/relationships/image" Target="../media/image94.jpeg"/><Relationship Id="rId11" Type="http://schemas.openxmlformats.org/officeDocument/2006/relationships/image" Target="../media/image99.jpeg"/><Relationship Id="rId5" Type="http://schemas.openxmlformats.org/officeDocument/2006/relationships/image" Target="../media/image93.jpeg"/><Relationship Id="rId10" Type="http://schemas.openxmlformats.org/officeDocument/2006/relationships/image" Target="../media/image98.jpeg"/><Relationship Id="rId4" Type="http://schemas.openxmlformats.org/officeDocument/2006/relationships/image" Target="../media/image92.jpeg"/><Relationship Id="rId9" Type="http://schemas.openxmlformats.org/officeDocument/2006/relationships/image" Target="../media/image97.jpeg"/><Relationship Id="rId14" Type="http://schemas.openxmlformats.org/officeDocument/2006/relationships/image" Target="../media/image102.jpeg"/></Relationships>
</file>

<file path=ppt/slides/_rels/slide29.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106.jpeg"/><Relationship Id="rId4" Type="http://schemas.openxmlformats.org/officeDocument/2006/relationships/image" Target="../media/image105.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8" Type="http://schemas.openxmlformats.org/officeDocument/2006/relationships/image" Target="../media/image112.jpeg"/><Relationship Id="rId3" Type="http://schemas.openxmlformats.org/officeDocument/2006/relationships/image" Target="../media/image107.jpeg"/><Relationship Id="rId7" Type="http://schemas.openxmlformats.org/officeDocument/2006/relationships/image" Target="../media/image111.jpe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110.jpeg"/><Relationship Id="rId5" Type="http://schemas.openxmlformats.org/officeDocument/2006/relationships/image" Target="../media/image109.jpeg"/><Relationship Id="rId4" Type="http://schemas.openxmlformats.org/officeDocument/2006/relationships/image" Target="../media/image108.jpeg"/><Relationship Id="rId9" Type="http://schemas.openxmlformats.org/officeDocument/2006/relationships/image" Target="../media/image113.jpeg"/></Relationships>
</file>

<file path=ppt/slides/_rels/slide31.xml.rels><?xml version="1.0" encoding="UTF-8" standalone="yes"?>
<Relationships xmlns="http://schemas.openxmlformats.org/package/2006/relationships"><Relationship Id="rId3" Type="http://schemas.openxmlformats.org/officeDocument/2006/relationships/image" Target="../media/image114.jpeg"/><Relationship Id="rId7" Type="http://schemas.openxmlformats.org/officeDocument/2006/relationships/image" Target="../media/image118.jpeg"/><Relationship Id="rId2" Type="http://schemas.openxmlformats.org/officeDocument/2006/relationships/image" Target="../media/image83.jpeg"/><Relationship Id="rId1" Type="http://schemas.openxmlformats.org/officeDocument/2006/relationships/slideLayout" Target="../slideLayouts/slideLayout2.xml"/><Relationship Id="rId6" Type="http://schemas.openxmlformats.org/officeDocument/2006/relationships/image" Target="../media/image117.jpeg"/><Relationship Id="rId5" Type="http://schemas.openxmlformats.org/officeDocument/2006/relationships/image" Target="../media/image116.jpeg"/><Relationship Id="rId4" Type="http://schemas.openxmlformats.org/officeDocument/2006/relationships/image" Target="../media/image115.jpeg"/></Relationships>
</file>

<file path=ppt/slides/_rels/slide32.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2.xml"/><Relationship Id="rId6" Type="http://schemas.openxmlformats.org/officeDocument/2006/relationships/image" Target="../media/image122.jpeg"/><Relationship Id="rId5" Type="http://schemas.openxmlformats.org/officeDocument/2006/relationships/image" Target="../media/image121.jpeg"/><Relationship Id="rId4" Type="http://schemas.openxmlformats.org/officeDocument/2006/relationships/image" Target="../media/image83.jpeg"/></Relationships>
</file>

<file path=ppt/slides/_rels/slide33.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134.jpeg"/><Relationship Id="rId3" Type="http://schemas.openxmlformats.org/officeDocument/2006/relationships/image" Target="../media/image124.jpeg"/><Relationship Id="rId7" Type="http://schemas.openxmlformats.org/officeDocument/2006/relationships/image" Target="../media/image128.png"/><Relationship Id="rId12" Type="http://schemas.openxmlformats.org/officeDocument/2006/relationships/image" Target="../media/image133.jpeg"/><Relationship Id="rId2" Type="http://schemas.openxmlformats.org/officeDocument/2006/relationships/image" Target="../media/image123.jpeg"/><Relationship Id="rId1" Type="http://schemas.openxmlformats.org/officeDocument/2006/relationships/slideLayout" Target="../slideLayouts/slideLayout2.xml"/><Relationship Id="rId6" Type="http://schemas.openxmlformats.org/officeDocument/2006/relationships/image" Target="../media/image127.jpeg"/><Relationship Id="rId11" Type="http://schemas.openxmlformats.org/officeDocument/2006/relationships/image" Target="../media/image132.jpeg"/><Relationship Id="rId5" Type="http://schemas.openxmlformats.org/officeDocument/2006/relationships/image" Target="../media/image126.jpeg"/><Relationship Id="rId10" Type="http://schemas.openxmlformats.org/officeDocument/2006/relationships/image" Target="../media/image131.png"/><Relationship Id="rId4" Type="http://schemas.openxmlformats.org/officeDocument/2006/relationships/image" Target="../media/image125.jpeg"/><Relationship Id="rId9" Type="http://schemas.openxmlformats.org/officeDocument/2006/relationships/image" Target="../media/image130.jpeg"/></Relationships>
</file>

<file path=ppt/slides/_rels/slide34.xml.rels><?xml version="1.0" encoding="UTF-8" standalone="yes"?>
<Relationships xmlns="http://schemas.openxmlformats.org/package/2006/relationships"><Relationship Id="rId8" Type="http://schemas.openxmlformats.org/officeDocument/2006/relationships/image" Target="../media/image141.jpeg"/><Relationship Id="rId13" Type="http://schemas.openxmlformats.org/officeDocument/2006/relationships/image" Target="../media/image146.jpeg"/><Relationship Id="rId3" Type="http://schemas.openxmlformats.org/officeDocument/2006/relationships/image" Target="../media/image136.jpeg"/><Relationship Id="rId7" Type="http://schemas.openxmlformats.org/officeDocument/2006/relationships/image" Target="../media/image140.jpeg"/><Relationship Id="rId12" Type="http://schemas.openxmlformats.org/officeDocument/2006/relationships/image" Target="../media/image145.jpeg"/><Relationship Id="rId2" Type="http://schemas.openxmlformats.org/officeDocument/2006/relationships/image" Target="../media/image135.png"/><Relationship Id="rId1" Type="http://schemas.openxmlformats.org/officeDocument/2006/relationships/slideLayout" Target="../slideLayouts/slideLayout2.xml"/><Relationship Id="rId6" Type="http://schemas.openxmlformats.org/officeDocument/2006/relationships/image" Target="../media/image139.jpeg"/><Relationship Id="rId11" Type="http://schemas.openxmlformats.org/officeDocument/2006/relationships/image" Target="../media/image144.jpeg"/><Relationship Id="rId5" Type="http://schemas.openxmlformats.org/officeDocument/2006/relationships/image" Target="../media/image138.jpeg"/><Relationship Id="rId10" Type="http://schemas.openxmlformats.org/officeDocument/2006/relationships/image" Target="../media/image143.jpeg"/><Relationship Id="rId4" Type="http://schemas.openxmlformats.org/officeDocument/2006/relationships/image" Target="../media/image137.jpeg"/><Relationship Id="rId9" Type="http://schemas.openxmlformats.org/officeDocument/2006/relationships/image" Target="../media/image142.jpeg"/></Relationships>
</file>

<file path=ppt/slides/_rels/slide35.xml.rels><?xml version="1.0" encoding="UTF-8" standalone="yes"?>
<Relationships xmlns="http://schemas.openxmlformats.org/package/2006/relationships"><Relationship Id="rId3" Type="http://schemas.openxmlformats.org/officeDocument/2006/relationships/image" Target="../media/image148.jpeg"/><Relationship Id="rId7" Type="http://schemas.openxmlformats.org/officeDocument/2006/relationships/image" Target="../media/image152.jpeg"/><Relationship Id="rId2" Type="http://schemas.openxmlformats.org/officeDocument/2006/relationships/image" Target="../media/image147.jpeg"/><Relationship Id="rId1" Type="http://schemas.openxmlformats.org/officeDocument/2006/relationships/slideLayout" Target="../slideLayouts/slideLayout2.xml"/><Relationship Id="rId6" Type="http://schemas.openxmlformats.org/officeDocument/2006/relationships/image" Target="../media/image151.jpeg"/><Relationship Id="rId5" Type="http://schemas.openxmlformats.org/officeDocument/2006/relationships/image" Target="../media/image150.jpeg"/><Relationship Id="rId4" Type="http://schemas.openxmlformats.org/officeDocument/2006/relationships/image" Target="../media/image149.jpeg"/></Relationships>
</file>

<file path=ppt/slides/_rels/slide36.xml.rels><?xml version="1.0" encoding="UTF-8" standalone="yes"?>
<Relationships xmlns="http://schemas.openxmlformats.org/package/2006/relationships"><Relationship Id="rId8" Type="http://schemas.openxmlformats.org/officeDocument/2006/relationships/image" Target="../media/image159.jpeg"/><Relationship Id="rId13" Type="http://schemas.openxmlformats.org/officeDocument/2006/relationships/image" Target="../media/image164.jpeg"/><Relationship Id="rId3" Type="http://schemas.openxmlformats.org/officeDocument/2006/relationships/image" Target="../media/image154.jpeg"/><Relationship Id="rId7" Type="http://schemas.openxmlformats.org/officeDocument/2006/relationships/image" Target="../media/image158.jpeg"/><Relationship Id="rId12" Type="http://schemas.openxmlformats.org/officeDocument/2006/relationships/image" Target="../media/image163.jpeg"/><Relationship Id="rId2" Type="http://schemas.openxmlformats.org/officeDocument/2006/relationships/image" Target="../media/image153.jpeg"/><Relationship Id="rId1" Type="http://schemas.openxmlformats.org/officeDocument/2006/relationships/slideLayout" Target="../slideLayouts/slideLayout2.xml"/><Relationship Id="rId6" Type="http://schemas.openxmlformats.org/officeDocument/2006/relationships/image" Target="../media/image157.jpeg"/><Relationship Id="rId11" Type="http://schemas.openxmlformats.org/officeDocument/2006/relationships/image" Target="../media/image162.jpeg"/><Relationship Id="rId5" Type="http://schemas.openxmlformats.org/officeDocument/2006/relationships/image" Target="../media/image156.jpeg"/><Relationship Id="rId10" Type="http://schemas.openxmlformats.org/officeDocument/2006/relationships/image" Target="../media/image161.jpeg"/><Relationship Id="rId4" Type="http://schemas.openxmlformats.org/officeDocument/2006/relationships/image" Target="../media/image155.jpeg"/><Relationship Id="rId9" Type="http://schemas.openxmlformats.org/officeDocument/2006/relationships/image" Target="../media/image160.jpeg"/></Relationships>
</file>

<file path=ppt/slides/_rels/slide37.xml.rels><?xml version="1.0" encoding="UTF-8" standalone="yes"?>
<Relationships xmlns="http://schemas.openxmlformats.org/package/2006/relationships"><Relationship Id="rId3" Type="http://schemas.openxmlformats.org/officeDocument/2006/relationships/image" Target="../media/image166.jpeg"/><Relationship Id="rId7" Type="http://schemas.openxmlformats.org/officeDocument/2006/relationships/image" Target="../media/image83.jpeg"/><Relationship Id="rId2" Type="http://schemas.openxmlformats.org/officeDocument/2006/relationships/image" Target="../media/image165.jpeg"/><Relationship Id="rId1" Type="http://schemas.openxmlformats.org/officeDocument/2006/relationships/slideLayout" Target="../slideLayouts/slideLayout2.xml"/><Relationship Id="rId6" Type="http://schemas.openxmlformats.org/officeDocument/2006/relationships/image" Target="../media/image169.jpeg"/><Relationship Id="rId5" Type="http://schemas.openxmlformats.org/officeDocument/2006/relationships/image" Target="../media/image168.jpeg"/><Relationship Id="rId4" Type="http://schemas.openxmlformats.org/officeDocument/2006/relationships/image" Target="../media/image167.jpeg"/></Relationships>
</file>

<file path=ppt/slides/_rels/slide38.xml.rels><?xml version="1.0" encoding="UTF-8" standalone="yes"?>
<Relationships xmlns="http://schemas.openxmlformats.org/package/2006/relationships"><Relationship Id="rId3" Type="http://schemas.openxmlformats.org/officeDocument/2006/relationships/image" Target="../media/image171.jpeg"/><Relationship Id="rId7" Type="http://schemas.openxmlformats.org/officeDocument/2006/relationships/image" Target="../media/image175.jpeg"/><Relationship Id="rId2" Type="http://schemas.openxmlformats.org/officeDocument/2006/relationships/image" Target="../media/image170.jpeg"/><Relationship Id="rId1" Type="http://schemas.openxmlformats.org/officeDocument/2006/relationships/slideLayout" Target="../slideLayouts/slideLayout2.xml"/><Relationship Id="rId6" Type="http://schemas.openxmlformats.org/officeDocument/2006/relationships/image" Target="../media/image174.jpeg"/><Relationship Id="rId5" Type="http://schemas.openxmlformats.org/officeDocument/2006/relationships/image" Target="../media/image173.jpeg"/><Relationship Id="rId4" Type="http://schemas.openxmlformats.org/officeDocument/2006/relationships/image" Target="../media/image172.jpeg"/></Relationships>
</file>

<file path=ppt/slides/_rels/slide39.xml.rels><?xml version="1.0" encoding="UTF-8" standalone="yes"?>
<Relationships xmlns="http://schemas.openxmlformats.org/package/2006/relationships"><Relationship Id="rId3" Type="http://schemas.openxmlformats.org/officeDocument/2006/relationships/image" Target="../media/image176.jpeg"/><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178.jpeg"/><Relationship Id="rId4" Type="http://schemas.openxmlformats.org/officeDocument/2006/relationships/image" Target="../media/image177.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84.jpeg"/><Relationship Id="rId3" Type="http://schemas.openxmlformats.org/officeDocument/2006/relationships/image" Target="../media/image179.jpeg"/><Relationship Id="rId7" Type="http://schemas.openxmlformats.org/officeDocument/2006/relationships/image" Target="../media/image183.jpe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182.jpeg"/><Relationship Id="rId5" Type="http://schemas.openxmlformats.org/officeDocument/2006/relationships/image" Target="../media/image181.jpeg"/><Relationship Id="rId4" Type="http://schemas.openxmlformats.org/officeDocument/2006/relationships/image" Target="../media/image180.jpeg"/><Relationship Id="rId9" Type="http://schemas.openxmlformats.org/officeDocument/2006/relationships/hyperlink" Target="https://m.facebook.com/story.php?story_fbid=pfbid02YQmwJ3PmBzkQN1RrmkQcVcovoewXsbiUZJWX87Mv7fXCxFwbC9EgUcBYYnLggiMyl&amp;id=100024607866042&amp;mibextid=Nif5oz"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79.jpeg"/><Relationship Id="rId7" Type="http://schemas.openxmlformats.org/officeDocument/2006/relationships/hyperlink" Target="https://m.facebook.com/story.php?story_fbid=pfbid0vnX8dZopSFkNG3NroZZ8g2SWhjTz7qAcKif44XB8QSXmRuewSGB727ZQAgyLZFULl&amp;id=100024607866042&amp;mibextid=Nif5oz" TargetMode="External"/><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186.jpeg"/><Relationship Id="rId5" Type="http://schemas.openxmlformats.org/officeDocument/2006/relationships/image" Target="../media/image185.jpeg"/><Relationship Id="rId4" Type="http://schemas.openxmlformats.org/officeDocument/2006/relationships/image" Target="../media/image180.jpeg"/></Relationships>
</file>

<file path=ppt/slides/_rels/slide42.xml.rels><?xml version="1.0" encoding="UTF-8" standalone="yes"?>
<Relationships xmlns="http://schemas.openxmlformats.org/package/2006/relationships"><Relationship Id="rId8" Type="http://schemas.openxmlformats.org/officeDocument/2006/relationships/image" Target="../media/image189.jpeg"/><Relationship Id="rId3" Type="http://schemas.openxmlformats.org/officeDocument/2006/relationships/image" Target="../media/image179.jpeg"/><Relationship Id="rId7" Type="http://schemas.openxmlformats.org/officeDocument/2006/relationships/image" Target="../media/image188.jpe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hyperlink" Target="https://m.facebook.com/story.php?story_fbid=pfbid0337MdSLhjEifJmcAsTuhPd6dgiK9JS6xUn8hAHPgXnCtXS8Gn4tjJYjhjz4Zqpfk7l&amp;id=100024607866042&amp;mibextid=Nif5oz" TargetMode="External"/><Relationship Id="rId5" Type="http://schemas.openxmlformats.org/officeDocument/2006/relationships/image" Target="../media/image187.jpeg"/><Relationship Id="rId10" Type="http://schemas.openxmlformats.org/officeDocument/2006/relationships/image" Target="../media/image191.jpeg"/><Relationship Id="rId4" Type="http://schemas.openxmlformats.org/officeDocument/2006/relationships/image" Target="../media/image180.jpeg"/><Relationship Id="rId9" Type="http://schemas.openxmlformats.org/officeDocument/2006/relationships/image" Target="../media/image190.jpeg"/></Relationships>
</file>

<file path=ppt/slides/_rels/slide43.xml.rels><?xml version="1.0" encoding="UTF-8" standalone="yes"?>
<Relationships xmlns="http://schemas.openxmlformats.org/package/2006/relationships"><Relationship Id="rId8" Type="http://schemas.openxmlformats.org/officeDocument/2006/relationships/image" Target="../media/image194.jpeg"/><Relationship Id="rId3" Type="http://schemas.openxmlformats.org/officeDocument/2006/relationships/image" Target="../media/image179.jpeg"/><Relationship Id="rId7" Type="http://schemas.openxmlformats.org/officeDocument/2006/relationships/image" Target="../media/image193.jpe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hyperlink" Target="https://m.facebook.com/story.php?story_fbid=pfbid02KmeYXXrh3V2Rjxa84GAATSDGgjxA7iufDXtE3MVJ3iYq8K7RwCJ3Td35Xen3R24Ql&amp;id=100024607866042&amp;mibextid=Nif5oz" TargetMode="External"/><Relationship Id="rId5" Type="http://schemas.openxmlformats.org/officeDocument/2006/relationships/image" Target="../media/image192.jpeg"/><Relationship Id="rId10" Type="http://schemas.openxmlformats.org/officeDocument/2006/relationships/image" Target="../media/image196.jpeg"/><Relationship Id="rId4" Type="http://schemas.openxmlformats.org/officeDocument/2006/relationships/image" Target="../media/image180.jpeg"/><Relationship Id="rId9" Type="http://schemas.openxmlformats.org/officeDocument/2006/relationships/image" Target="../media/image195.jpeg"/></Relationships>
</file>

<file path=ppt/slides/_rels/slide44.xml.rels><?xml version="1.0" encoding="UTF-8" standalone="yes"?>
<Relationships xmlns="http://schemas.openxmlformats.org/package/2006/relationships"><Relationship Id="rId8" Type="http://schemas.openxmlformats.org/officeDocument/2006/relationships/image" Target="../media/image200.jpeg"/><Relationship Id="rId13" Type="http://schemas.openxmlformats.org/officeDocument/2006/relationships/image" Target="../media/image205.jpeg"/><Relationship Id="rId3" Type="http://schemas.openxmlformats.org/officeDocument/2006/relationships/image" Target="../media/image197.jpeg"/><Relationship Id="rId7" Type="http://schemas.openxmlformats.org/officeDocument/2006/relationships/image" Target="../media/image199.jpeg"/><Relationship Id="rId12" Type="http://schemas.openxmlformats.org/officeDocument/2006/relationships/image" Target="../media/image204.jpe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198.jpeg"/><Relationship Id="rId11" Type="http://schemas.openxmlformats.org/officeDocument/2006/relationships/image" Target="../media/image203.jpeg"/><Relationship Id="rId5" Type="http://schemas.openxmlformats.org/officeDocument/2006/relationships/image" Target="../media/image179.jpeg"/><Relationship Id="rId15" Type="http://schemas.openxmlformats.org/officeDocument/2006/relationships/hyperlink" Target="https://m.facebook.com/story.php?story_fbid=pfbid01DP5HHeQCHoRYYRmwXMhUUiaeKbgLy7XpLmSC3JnDBHjpooEXCDPPJDurX4R1fXil&amp;id=100024607866042&amp;mibextid=Nif5oz" TargetMode="External"/><Relationship Id="rId10" Type="http://schemas.openxmlformats.org/officeDocument/2006/relationships/image" Target="../media/image202.jpeg"/><Relationship Id="rId4" Type="http://schemas.openxmlformats.org/officeDocument/2006/relationships/image" Target="../media/image180.jpeg"/><Relationship Id="rId9" Type="http://schemas.openxmlformats.org/officeDocument/2006/relationships/image" Target="../media/image201.jpeg"/><Relationship Id="rId14" Type="http://schemas.openxmlformats.org/officeDocument/2006/relationships/image" Target="../media/image206.jpeg"/></Relationships>
</file>

<file path=ppt/slides/_rels/slide45.xml.rels><?xml version="1.0" encoding="UTF-8" standalone="yes"?>
<Relationships xmlns="http://schemas.openxmlformats.org/package/2006/relationships"><Relationship Id="rId8" Type="http://schemas.openxmlformats.org/officeDocument/2006/relationships/image" Target="../media/image210.jpeg"/><Relationship Id="rId3" Type="http://schemas.openxmlformats.org/officeDocument/2006/relationships/image" Target="../media/image179.jpeg"/><Relationship Id="rId7" Type="http://schemas.openxmlformats.org/officeDocument/2006/relationships/image" Target="../media/image209.jpeg"/><Relationship Id="rId12" Type="http://schemas.openxmlformats.org/officeDocument/2006/relationships/hyperlink" Target="https://m.facebook.com/story.php?story_fbid=pfbid0QxjxPWZVzV9bqcwURVrAnnsvHdUiz72HPgsgoxtDLd8iwgRZKVQMQH9gXtAPX1pUl&amp;id=100024607866042&amp;mibextid=Nif5oz" TargetMode="External"/><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208.jpeg"/><Relationship Id="rId11" Type="http://schemas.openxmlformats.org/officeDocument/2006/relationships/image" Target="../media/image213.jpeg"/><Relationship Id="rId5" Type="http://schemas.openxmlformats.org/officeDocument/2006/relationships/image" Target="../media/image207.jpeg"/><Relationship Id="rId10" Type="http://schemas.openxmlformats.org/officeDocument/2006/relationships/image" Target="../media/image212.jpeg"/><Relationship Id="rId4" Type="http://schemas.openxmlformats.org/officeDocument/2006/relationships/image" Target="../media/image180.jpeg"/><Relationship Id="rId9" Type="http://schemas.openxmlformats.org/officeDocument/2006/relationships/image" Target="../media/image211.jpeg"/></Relationships>
</file>

<file path=ppt/slides/_rels/slide46.xml.rels><?xml version="1.0" encoding="UTF-8" standalone="yes"?>
<Relationships xmlns="http://schemas.openxmlformats.org/package/2006/relationships"><Relationship Id="rId8" Type="http://schemas.openxmlformats.org/officeDocument/2006/relationships/image" Target="../media/image216.jpeg"/><Relationship Id="rId3" Type="http://schemas.openxmlformats.org/officeDocument/2006/relationships/image" Target="../media/image179.jpeg"/><Relationship Id="rId7" Type="http://schemas.openxmlformats.org/officeDocument/2006/relationships/image" Target="../media/image215.jpe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214.jpeg"/><Relationship Id="rId5" Type="http://schemas.openxmlformats.org/officeDocument/2006/relationships/hyperlink" Target="https://m.facebook.com/story.php?story_fbid=pfbid0HAwRj5DsKrPrD1MJcrK8uvpBKdt3sDxZvtk7fsW9yChtMEcnp2ndtf2BeKAWcrzUl&amp;id=100024607866042&amp;mibextid=Nif5oz" TargetMode="External"/><Relationship Id="rId4" Type="http://schemas.openxmlformats.org/officeDocument/2006/relationships/image" Target="../media/image180.jpeg"/></Relationships>
</file>

<file path=ppt/slides/_rels/slide47.xml.rels><?xml version="1.0" encoding="UTF-8" standalone="yes"?>
<Relationships xmlns="http://schemas.openxmlformats.org/package/2006/relationships"><Relationship Id="rId3" Type="http://schemas.openxmlformats.org/officeDocument/2006/relationships/image" Target="../media/image217.jpeg"/><Relationship Id="rId7" Type="http://schemas.openxmlformats.org/officeDocument/2006/relationships/image" Target="../media/image220.jpe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219.jpeg"/><Relationship Id="rId5" Type="http://schemas.openxmlformats.org/officeDocument/2006/relationships/hyperlink" Target="https://m.facebook.com/story.php?story_fbid=pfbid0CPnBGQNbBxyjxVQFvZdSWR8M7di9ybKTvexiFmZjbth7WrcbTTaLPLz5bGoAFxmal&amp;id=100024607866042&amp;mibextid=Nif5oz" TargetMode="External"/><Relationship Id="rId4" Type="http://schemas.openxmlformats.org/officeDocument/2006/relationships/image" Target="../media/image218.jpeg"/></Relationships>
</file>

<file path=ppt/slides/_rels/slide48.xml.rels><?xml version="1.0" encoding="UTF-8" standalone="yes"?>
<Relationships xmlns="http://schemas.openxmlformats.org/package/2006/relationships"><Relationship Id="rId8" Type="http://schemas.openxmlformats.org/officeDocument/2006/relationships/image" Target="../media/image225.jpeg"/><Relationship Id="rId3" Type="http://schemas.openxmlformats.org/officeDocument/2006/relationships/image" Target="../media/image221.jpeg"/><Relationship Id="rId7" Type="http://schemas.openxmlformats.org/officeDocument/2006/relationships/image" Target="../media/image224.jpe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hyperlink" Target="https://m.facebook.com/story.php?story_fbid=pfbid06iHVWipjBe6FDu5e9Kva9Q8sVJYvp3WCn5MGMbGx15EZ1HAa6QM3vzE9Z1c75yiZl&amp;id=100024607866042&amp;sfnsn=mo" TargetMode="External"/><Relationship Id="rId5" Type="http://schemas.openxmlformats.org/officeDocument/2006/relationships/image" Target="../media/image223.jpeg"/><Relationship Id="rId4" Type="http://schemas.openxmlformats.org/officeDocument/2006/relationships/image" Target="../media/image222.jpeg"/></Relationships>
</file>

<file path=ppt/slides/_rels/slide49.xml.rels><?xml version="1.0" encoding="UTF-8" standalone="yes"?>
<Relationships xmlns="http://schemas.openxmlformats.org/package/2006/relationships"><Relationship Id="rId8" Type="http://schemas.openxmlformats.org/officeDocument/2006/relationships/image" Target="../media/image231.jpeg"/><Relationship Id="rId13" Type="http://schemas.openxmlformats.org/officeDocument/2006/relationships/image" Target="../media/image236.jpeg"/><Relationship Id="rId18" Type="http://schemas.openxmlformats.org/officeDocument/2006/relationships/image" Target="../media/image241.jpeg"/><Relationship Id="rId3" Type="http://schemas.openxmlformats.org/officeDocument/2006/relationships/image" Target="../media/image226.jpeg"/><Relationship Id="rId21" Type="http://schemas.openxmlformats.org/officeDocument/2006/relationships/image" Target="../media/image243.jpeg"/><Relationship Id="rId7" Type="http://schemas.openxmlformats.org/officeDocument/2006/relationships/image" Target="../media/image230.jpeg"/><Relationship Id="rId12" Type="http://schemas.openxmlformats.org/officeDocument/2006/relationships/image" Target="../media/image235.jpeg"/><Relationship Id="rId17" Type="http://schemas.openxmlformats.org/officeDocument/2006/relationships/image" Target="../media/image240.jpeg"/><Relationship Id="rId2" Type="http://schemas.openxmlformats.org/officeDocument/2006/relationships/image" Target="../media/image1.jpeg"/><Relationship Id="rId16" Type="http://schemas.openxmlformats.org/officeDocument/2006/relationships/image" Target="../media/image239.jpeg"/><Relationship Id="rId20" Type="http://schemas.openxmlformats.org/officeDocument/2006/relationships/image" Target="../media/image242.jpeg"/><Relationship Id="rId1" Type="http://schemas.openxmlformats.org/officeDocument/2006/relationships/slideLayout" Target="../slideLayouts/slideLayout9.xml"/><Relationship Id="rId6" Type="http://schemas.openxmlformats.org/officeDocument/2006/relationships/image" Target="../media/image229.jpeg"/><Relationship Id="rId11" Type="http://schemas.openxmlformats.org/officeDocument/2006/relationships/image" Target="../media/image234.jpeg"/><Relationship Id="rId5" Type="http://schemas.openxmlformats.org/officeDocument/2006/relationships/image" Target="../media/image228.jpeg"/><Relationship Id="rId15" Type="http://schemas.openxmlformats.org/officeDocument/2006/relationships/image" Target="../media/image238.jpeg"/><Relationship Id="rId10" Type="http://schemas.openxmlformats.org/officeDocument/2006/relationships/image" Target="../media/image233.jpeg"/><Relationship Id="rId19" Type="http://schemas.openxmlformats.org/officeDocument/2006/relationships/hyperlink" Target="https://m.facebook.com/story.php?story_fbid=pfbid024ARN85tS1pBJqnpA8Wbddws5uaMLg9LAS5TXDSgY6uXTKMWk9CcXEvXgdHEMkVDJl&amp;id=100024607866042&amp;mibextid=Nif5oz" TargetMode="External"/><Relationship Id="rId4" Type="http://schemas.openxmlformats.org/officeDocument/2006/relationships/image" Target="../media/image227.jpeg"/><Relationship Id="rId9" Type="http://schemas.openxmlformats.org/officeDocument/2006/relationships/image" Target="../media/image232.jpeg"/><Relationship Id="rId14" Type="http://schemas.openxmlformats.org/officeDocument/2006/relationships/image" Target="../media/image237.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s://m.facebook.com/story.php?story_fbid=pfbid02S1MbHtJAMy9aHbsngK2rg718FSgddxe7ocXQis2cDbnEQMySvFJq2xjz32gg5rpwl&amp;id=100024607866042&amp;mibextid=Nif5oz"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s://m.facebook.com/story.php?story_fbid=pfbid02Z5DmXGBEhB3HuXMEeysaDWwAXjnEnTStXrWPNbgNEbVpVw9SGJcgUkGxmFXNDkMXl&amp;id=100024607866042&amp;mibextid=Nif5oz"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7" name="Рисунок 6" descr="_28976-311.jpg"/>
          <p:cNvPicPr>
            <a:picLocks noGrp="1" noChangeAspect="1"/>
          </p:cNvPicPr>
          <p:nvPr>
            <p:ph type="pic" idx="1"/>
          </p:nvPr>
        </p:nvPicPr>
        <p:blipFill>
          <a:blip r:embed="rId2"/>
          <a:srcRect l="2929" r="2929"/>
          <a:stretch>
            <a:fillRect/>
          </a:stretch>
        </p:blipFill>
        <p:spPr>
          <a:xfrm>
            <a:off x="0" y="0"/>
            <a:ext cx="9144000" cy="6858000"/>
          </a:xfrm>
        </p:spPr>
      </p:pic>
      <p:sp>
        <p:nvSpPr>
          <p:cNvPr id="41985" name="Rectangle 1"/>
          <p:cNvSpPr>
            <a:spLocks noChangeArrowheads="1"/>
          </p:cNvSpPr>
          <p:nvPr/>
        </p:nvSpPr>
        <p:spPr bwMode="auto">
          <a:xfrm>
            <a:off x="142844" y="571480"/>
            <a:ext cx="5857884"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altLang="zh-CN" sz="1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altLang="zh-CN"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kk-KZ" altLang="zh-CN" b="1" dirty="0" smtClean="0">
              <a:solidFill>
                <a:srgbClr val="FF0000"/>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altLang="zh-CN" sz="1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p:txBody>
      </p:sp>
      <p:pic>
        <p:nvPicPr>
          <p:cNvPr id="8" name="Рисунок 7" descr="C:\Users\Администратор\Desktop\65190865_469571557206436_8922465086203756544_o.jpg"/>
          <p:cNvPicPr/>
          <p:nvPr/>
        </p:nvPicPr>
        <p:blipFill>
          <a:blip r:embed="rId3" cstate="print"/>
          <a:srcRect/>
          <a:stretch>
            <a:fillRect/>
          </a:stretch>
        </p:blipFill>
        <p:spPr bwMode="auto">
          <a:xfrm>
            <a:off x="214282" y="357166"/>
            <a:ext cx="1345043" cy="1017007"/>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45059" name="Rectangle 3"/>
          <p:cNvSpPr>
            <a:spLocks noChangeArrowheads="1"/>
          </p:cNvSpPr>
          <p:nvPr/>
        </p:nvSpPr>
        <p:spPr bwMode="auto">
          <a:xfrm>
            <a:off x="1785918" y="0"/>
            <a:ext cx="3835309"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0" name="Rectangle 4"/>
          <p:cNvSpPr>
            <a:spLocks noChangeArrowheads="1"/>
          </p:cNvSpPr>
          <p:nvPr/>
        </p:nvSpPr>
        <p:spPr bwMode="auto">
          <a:xfrm>
            <a:off x="285720" y="357166"/>
            <a:ext cx="885828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kk-KZ" sz="2000" b="1" dirty="0" smtClean="0">
                <a:solidFill>
                  <a:srgbClr val="002060"/>
                </a:solidFill>
                <a:latin typeface="Times New Roman" pitchFamily="18" charset="0"/>
                <a:ea typeface="Calibri" pitchFamily="34" charset="0"/>
                <a:cs typeface="Times New Roman" pitchFamily="18" charset="0"/>
              </a:rPr>
              <a:t>Жамбыл облысы әкімдігінің білім басқармасы                                                    </a:t>
            </a:r>
            <a:r>
              <a:rPr kumimoji="0" lang="kk-KZ" sz="2000"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kk-KZ"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Жаңатас көпсалалы колледжі</a:t>
            </a:r>
            <a:r>
              <a:rPr kumimoji="0" lang="kk-KZ" sz="2000" b="1" i="0" u="none" strike="noStrike" cap="none" normalizeH="0" baseline="0" dirty="0" smtClean="0">
                <a:ln>
                  <a:noFill/>
                </a:ln>
                <a:solidFill>
                  <a:srgbClr val="002060"/>
                </a:solidFill>
                <a:effectLst/>
                <a:latin typeface="Calibri"/>
                <a:ea typeface="Calibri" pitchFamily="34" charset="0"/>
                <a:cs typeface="Times New Roman" pitchFamily="18" charset="0"/>
              </a:rPr>
              <a:t>»</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Мемлекеттік коммуналдық қазыналық кәсіпорны</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1" name="Rectangle 5"/>
          <p:cNvSpPr>
            <a:spLocks noChangeArrowheads="1"/>
          </p:cNvSpPr>
          <p:nvPr/>
        </p:nvSpPr>
        <p:spPr bwMode="auto">
          <a:xfrm>
            <a:off x="0" y="250030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Прямоугольник 13"/>
          <p:cNvSpPr/>
          <p:nvPr/>
        </p:nvSpPr>
        <p:spPr>
          <a:xfrm>
            <a:off x="928662" y="2571744"/>
            <a:ext cx="7072346" cy="1569660"/>
          </a:xfrm>
          <a:prstGeom prst="rect">
            <a:avLst/>
          </a:prstGeom>
        </p:spPr>
        <p:txBody>
          <a:bodyPr wrap="square">
            <a:spAutoFit/>
          </a:bodyPr>
          <a:lstStyle/>
          <a:p>
            <a:pPr algn="ctr"/>
            <a:r>
              <a:rPr lang="kk-KZ" sz="3200" b="1" dirty="0" smtClean="0">
                <a:solidFill>
                  <a:srgbClr val="002060"/>
                </a:solidFill>
                <a:latin typeface="Times New Roman" pitchFamily="18" charset="0"/>
                <a:cs typeface="Times New Roman" pitchFamily="18" charset="0"/>
              </a:rPr>
              <a:t>2022-2023 оқу жылы бойынша құқықбұзушылықтың алдын алу мақсатында өткізілген іс-шаралар</a:t>
            </a:r>
            <a:endParaRPr lang="ru-RU" sz="3200" dirty="0"/>
          </a:p>
        </p:txBody>
      </p:sp>
      <p:sp>
        <p:nvSpPr>
          <p:cNvPr id="15" name="Прямоугольник 14"/>
          <p:cNvSpPr/>
          <p:nvPr/>
        </p:nvSpPr>
        <p:spPr>
          <a:xfrm>
            <a:off x="285720" y="5000636"/>
            <a:ext cx="4000528" cy="369332"/>
          </a:xfrm>
          <a:prstGeom prst="rect">
            <a:avLst/>
          </a:prstGeom>
        </p:spPr>
        <p:txBody>
          <a:bodyPr wrap="square">
            <a:spAutoFit/>
          </a:bodyPr>
          <a:lstStyle/>
          <a:p>
            <a:r>
              <a:rPr lang="kk-KZ" b="1" dirty="0" smtClean="0">
                <a:solidFill>
                  <a:srgbClr val="002060"/>
                </a:solidFill>
                <a:latin typeface="Times New Roman" pitchFamily="18" charset="0"/>
                <a:cs typeface="Times New Roman" pitchFamily="18" charset="0"/>
              </a:rPr>
              <a:t>ДТІЖО-А.Койлыбекова</a:t>
            </a:r>
            <a:endParaRPr lang="ru-RU" dirty="0"/>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5F6EAEA-DB3A-4615-9D60-F53819CF1B33}" type="slidenum">
              <a:rPr lang="en-US" altLang="ru-RU" smtClean="0">
                <a:solidFill>
                  <a:srgbClr val="5FCBEF"/>
                </a:solidFill>
              </a:rPr>
              <a:pPr/>
              <a:t>10</a:t>
            </a:fld>
            <a:endParaRPr lang="en-US" altLang="ru-RU">
              <a:solidFill>
                <a:srgbClr val="5FCBEF"/>
              </a:solidFill>
            </a:endParaRPr>
          </a:p>
        </p:txBody>
      </p:sp>
      <p:sp>
        <p:nvSpPr>
          <p:cNvPr id="6" name="Прямоугольник 5"/>
          <p:cNvSpPr/>
          <p:nvPr/>
        </p:nvSpPr>
        <p:spPr>
          <a:xfrm>
            <a:off x="285720" y="428604"/>
            <a:ext cx="4214810" cy="2862322"/>
          </a:xfrm>
          <a:prstGeom prst="rect">
            <a:avLst/>
          </a:prstGeom>
        </p:spPr>
        <p:txBody>
          <a:bodyPr wrap="square">
            <a:spAutoFit/>
          </a:bodyPr>
          <a:lstStyle/>
          <a:p>
            <a:r>
              <a:rPr lang="kk-KZ" dirty="0" smtClean="0"/>
              <a:t>07.10. 2022ж </a:t>
            </a:r>
            <a:r>
              <a:rPr lang="ru-RU" dirty="0" smtClean="0"/>
              <a:t>"Суицид" </a:t>
            </a:r>
            <a:r>
              <a:rPr lang="ru-RU" dirty="0" err="1" smtClean="0"/>
              <a:t>өз-өзіне қауіп туғызудың алдын</a:t>
            </a:r>
            <a:r>
              <a:rPr lang="ru-RU" dirty="0" smtClean="0"/>
              <a:t> </a:t>
            </a:r>
            <a:r>
              <a:rPr lang="ru-RU" dirty="0" err="1" smtClean="0"/>
              <a:t>алу</a:t>
            </a:r>
            <a:r>
              <a:rPr lang="ru-RU" dirty="0" smtClean="0"/>
              <a:t> </a:t>
            </a:r>
            <a:r>
              <a:rPr lang="ru-RU" dirty="0" err="1" smtClean="0"/>
              <a:t>мақсатында </a:t>
            </a:r>
            <a:r>
              <a:rPr lang="ru-RU" dirty="0" smtClean="0"/>
              <a:t>"Мотивация - </a:t>
            </a:r>
            <a:r>
              <a:rPr lang="ru-RU" dirty="0" err="1" smtClean="0"/>
              <a:t>өмірдің мәні және кез-келген</a:t>
            </a:r>
            <a:r>
              <a:rPr lang="ru-RU" dirty="0" smtClean="0"/>
              <a:t> </a:t>
            </a:r>
            <a:r>
              <a:rPr lang="ru-RU" dirty="0" err="1" smtClean="0"/>
              <a:t>жетістікке</a:t>
            </a:r>
            <a:r>
              <a:rPr lang="ru-RU" dirty="0" smtClean="0"/>
              <a:t> </a:t>
            </a:r>
            <a:r>
              <a:rPr lang="ru-RU" dirty="0" err="1" smtClean="0"/>
              <a:t>жетудің жолы</a:t>
            </a:r>
            <a:r>
              <a:rPr lang="ru-RU" dirty="0" smtClean="0"/>
              <a:t> " </a:t>
            </a:r>
            <a:r>
              <a:rPr lang="ru-RU" dirty="0" err="1" smtClean="0"/>
              <a:t>тақырыпта дөңгелек үстел өткізілді</a:t>
            </a:r>
            <a:r>
              <a:rPr lang="ru-RU" dirty="0" smtClean="0"/>
              <a:t>. Колледж </a:t>
            </a:r>
            <a:r>
              <a:rPr lang="ru-RU" dirty="0" err="1" smtClean="0"/>
              <a:t>жастары</a:t>
            </a:r>
            <a:r>
              <a:rPr lang="ru-RU" dirty="0" smtClean="0"/>
              <a:t> </a:t>
            </a:r>
            <a:r>
              <a:rPr lang="ru-RU" dirty="0" err="1" smtClean="0"/>
              <a:t>барлық жас</a:t>
            </a:r>
            <a:r>
              <a:rPr lang="ru-RU" dirty="0" smtClean="0"/>
              <a:t> </a:t>
            </a:r>
            <a:r>
              <a:rPr lang="ru-RU" dirty="0" err="1" smtClean="0"/>
              <a:t>буын</a:t>
            </a:r>
            <a:r>
              <a:rPr lang="ru-RU" dirty="0" smtClean="0"/>
              <a:t> </a:t>
            </a:r>
            <a:r>
              <a:rPr lang="ru-RU" dirty="0" err="1" smtClean="0"/>
              <a:t>азаматтарын</a:t>
            </a:r>
            <a:r>
              <a:rPr lang="ru-RU" dirty="0" smtClean="0"/>
              <a:t> " Мен </a:t>
            </a:r>
            <a:r>
              <a:rPr lang="ru-RU" dirty="0" err="1" smtClean="0"/>
              <a:t>өмірді сүйемін</a:t>
            </a:r>
            <a:r>
              <a:rPr lang="ru-RU" dirty="0" smtClean="0"/>
              <a:t>, </a:t>
            </a:r>
            <a:r>
              <a:rPr lang="ru-RU" dirty="0" err="1" smtClean="0"/>
              <a:t>маған өмір қымбат</a:t>
            </a:r>
            <a:r>
              <a:rPr lang="ru-RU" dirty="0" smtClean="0"/>
              <a:t>! " </a:t>
            </a:r>
            <a:r>
              <a:rPr lang="ru-RU" dirty="0" err="1" smtClean="0"/>
              <a:t>ұранды сөзіменен өмірді сүйюге, мақсатты, табанды</a:t>
            </a:r>
            <a:r>
              <a:rPr lang="ru-RU" dirty="0" smtClean="0"/>
              <a:t>, </a:t>
            </a:r>
            <a:r>
              <a:rPr lang="ru-RU" dirty="0" err="1" smtClean="0"/>
              <a:t>жігерлі</a:t>
            </a:r>
            <a:r>
              <a:rPr lang="ru-RU" dirty="0" smtClean="0"/>
              <a:t> </a:t>
            </a:r>
            <a:r>
              <a:rPr lang="ru-RU" dirty="0" err="1" smtClean="0"/>
              <a:t>болуға шақырады.</a:t>
            </a:r>
            <a:endParaRPr lang="ru-RU" dirty="0"/>
          </a:p>
        </p:txBody>
      </p:sp>
      <p:sp>
        <p:nvSpPr>
          <p:cNvPr id="28676" name="AutoShape 4" descr="blob:https://web.whatsapp.com/dc1eb9d8-f5d8-41bc-b1eb-5b5c4ba84a5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8677" name="Picture 5" descr="C:\Users\007\Downloads\WhatsApp Image 2022-11-16 at 12.21.40 (1).jpeg"/>
          <p:cNvPicPr>
            <a:picLocks noChangeAspect="1" noChangeArrowheads="1"/>
          </p:cNvPicPr>
          <p:nvPr/>
        </p:nvPicPr>
        <p:blipFill>
          <a:blip r:embed="rId2"/>
          <a:srcRect t="37500" b="26041"/>
          <a:stretch>
            <a:fillRect/>
          </a:stretch>
        </p:blipFill>
        <p:spPr bwMode="auto">
          <a:xfrm>
            <a:off x="4572000" y="214290"/>
            <a:ext cx="4429156" cy="3286148"/>
          </a:xfrm>
          <a:prstGeom prst="rect">
            <a:avLst/>
          </a:prstGeom>
          <a:noFill/>
        </p:spPr>
      </p:pic>
      <p:pic>
        <p:nvPicPr>
          <p:cNvPr id="28678" name="Picture 6" descr="C:\Users\007\Downloads\WhatsApp Image 2022-11-16 at 12.21.41.jpeg"/>
          <p:cNvPicPr>
            <a:picLocks noChangeAspect="1" noChangeArrowheads="1"/>
          </p:cNvPicPr>
          <p:nvPr/>
        </p:nvPicPr>
        <p:blipFill>
          <a:blip r:embed="rId3"/>
          <a:srcRect t="29167" b="26041"/>
          <a:stretch>
            <a:fillRect/>
          </a:stretch>
        </p:blipFill>
        <p:spPr bwMode="auto">
          <a:xfrm>
            <a:off x="214282" y="3643314"/>
            <a:ext cx="4214842" cy="3071834"/>
          </a:xfrm>
          <a:prstGeom prst="rect">
            <a:avLst/>
          </a:prstGeom>
          <a:noFill/>
        </p:spPr>
      </p:pic>
      <p:pic>
        <p:nvPicPr>
          <p:cNvPr id="28679" name="Picture 7" descr="C:\Users\007\Downloads\WhatsApp Image 2022-11-16 at 12.21.42.jpeg"/>
          <p:cNvPicPr>
            <a:picLocks noChangeAspect="1" noChangeArrowheads="1"/>
          </p:cNvPicPr>
          <p:nvPr/>
        </p:nvPicPr>
        <p:blipFill>
          <a:blip r:embed="rId4"/>
          <a:srcRect t="34375" b="29166"/>
          <a:stretch>
            <a:fillRect/>
          </a:stretch>
        </p:blipFill>
        <p:spPr bwMode="auto">
          <a:xfrm>
            <a:off x="4572000" y="3643314"/>
            <a:ext cx="4429156" cy="306755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142852"/>
            <a:ext cx="9144000" cy="1573234"/>
          </a:xfrm>
        </p:spPr>
        <p:txBody>
          <a:bodyPr>
            <a:noAutofit/>
          </a:bodyPr>
          <a:lstStyle/>
          <a:p>
            <a:pPr algn="ctr"/>
            <a:r>
              <a:rPr lang="kk-KZ" sz="1800" dirty="0" smtClean="0">
                <a:solidFill>
                  <a:schemeClr val="tx1"/>
                </a:solidFill>
              </a:rPr>
              <a:t>2022-2023 оқу жылы 25 қазан Республика күніне орай 23,24,25 демалыс күндері Жамбыл облысы әкімдігінің білім басқармасының 2022-2023 оқу жылында облыстағы білім беру ұйымдарында кәмелетке толмағандардың қадағалаусыз қалуының және құқықбұзушылығының алдын алу мақсатында полиция бөлімдерімен бірлескен рейдтік іс-шараларды ұйымдастыру туралы 27.08.2022 жылғы №439-Ө бұйрығын негізінде Мобильдік топтың құрамы Ережеде көрсетілгендей құрамда бекітілген. </a:t>
            </a:r>
            <a:r>
              <a:rPr lang="ru-RU" sz="2400" dirty="0" smtClean="0"/>
              <a:t/>
            </a:r>
            <a:br>
              <a:rPr lang="ru-RU" sz="2400" dirty="0" smtClean="0"/>
            </a:br>
            <a:r>
              <a:rPr lang="ru-RU" sz="2400" dirty="0" smtClean="0"/>
              <a:t> </a:t>
            </a:r>
            <a:endParaRPr lang="ru-RU" sz="2400" dirty="0"/>
          </a:p>
        </p:txBody>
      </p:sp>
      <p:pic>
        <p:nvPicPr>
          <p:cNvPr id="8" name="Рисунок 7" descr="C:\Users\007\Downloads\WhatsApp Image 2022-10-23 at 22.20.51.jpeg"/>
          <p:cNvPicPr/>
          <p:nvPr/>
        </p:nvPicPr>
        <p:blipFill>
          <a:blip r:embed="rId2"/>
          <a:srcRect/>
          <a:stretch>
            <a:fillRect/>
          </a:stretch>
        </p:blipFill>
        <p:spPr bwMode="auto">
          <a:xfrm>
            <a:off x="214282" y="2143116"/>
            <a:ext cx="2872431" cy="1897536"/>
          </a:xfrm>
          <a:prstGeom prst="rect">
            <a:avLst/>
          </a:prstGeom>
          <a:noFill/>
          <a:ln w="9525">
            <a:noFill/>
            <a:miter lim="800000"/>
            <a:headEnd/>
            <a:tailEnd/>
          </a:ln>
        </p:spPr>
      </p:pic>
      <p:pic>
        <p:nvPicPr>
          <p:cNvPr id="9" name="Рисунок 8" descr="C:\Users\007\Downloads\WhatsApp Image 2022-10-23 at 22.20.32.jpeg"/>
          <p:cNvPicPr/>
          <p:nvPr/>
        </p:nvPicPr>
        <p:blipFill>
          <a:blip r:embed="rId3"/>
          <a:srcRect/>
          <a:stretch>
            <a:fillRect/>
          </a:stretch>
        </p:blipFill>
        <p:spPr bwMode="auto">
          <a:xfrm>
            <a:off x="3143240" y="2143116"/>
            <a:ext cx="2973860" cy="1921570"/>
          </a:xfrm>
          <a:prstGeom prst="rect">
            <a:avLst/>
          </a:prstGeom>
          <a:noFill/>
          <a:ln w="9525">
            <a:noFill/>
            <a:miter lim="800000"/>
            <a:headEnd/>
            <a:tailEnd/>
          </a:ln>
        </p:spPr>
      </p:pic>
      <p:pic>
        <p:nvPicPr>
          <p:cNvPr id="10" name="Рисунок 9" descr="C:\Users\007\Downloads\WhatsApp Image 2022-10-23 at 22.20.41.jpeg"/>
          <p:cNvPicPr/>
          <p:nvPr/>
        </p:nvPicPr>
        <p:blipFill>
          <a:blip r:embed="rId4"/>
          <a:srcRect/>
          <a:stretch>
            <a:fillRect/>
          </a:stretch>
        </p:blipFill>
        <p:spPr bwMode="auto">
          <a:xfrm>
            <a:off x="214282" y="4143380"/>
            <a:ext cx="4572032" cy="2214578"/>
          </a:xfrm>
          <a:prstGeom prst="rect">
            <a:avLst/>
          </a:prstGeom>
          <a:noFill/>
          <a:ln w="9525">
            <a:noFill/>
            <a:miter lim="800000"/>
            <a:headEnd/>
            <a:tailEnd/>
          </a:ln>
        </p:spPr>
      </p:pic>
      <p:pic>
        <p:nvPicPr>
          <p:cNvPr id="11" name="Рисунок 10" descr="C:\Users\007\Downloads\WhatsApp Image 2022-10-26 at 09.14.37.jpeg"/>
          <p:cNvPicPr/>
          <p:nvPr/>
        </p:nvPicPr>
        <p:blipFill>
          <a:blip r:embed="rId5"/>
          <a:srcRect/>
          <a:stretch>
            <a:fillRect/>
          </a:stretch>
        </p:blipFill>
        <p:spPr bwMode="auto">
          <a:xfrm>
            <a:off x="4857752" y="4143380"/>
            <a:ext cx="4143372" cy="2214578"/>
          </a:xfrm>
          <a:prstGeom prst="rect">
            <a:avLst/>
          </a:prstGeom>
          <a:noFill/>
          <a:ln w="9525">
            <a:noFill/>
            <a:miter lim="800000"/>
            <a:headEnd/>
            <a:tailEnd/>
          </a:ln>
        </p:spPr>
      </p:pic>
      <p:pic>
        <p:nvPicPr>
          <p:cNvPr id="12" name="Рисунок 11" descr="C:\Users\007\Downloads\WhatsApp Image 2022-10-24 at 22.59.03 (2).jpeg"/>
          <p:cNvPicPr/>
          <p:nvPr/>
        </p:nvPicPr>
        <p:blipFill>
          <a:blip r:embed="rId6" cstate="print"/>
          <a:srcRect/>
          <a:stretch>
            <a:fillRect/>
          </a:stretch>
        </p:blipFill>
        <p:spPr bwMode="auto">
          <a:xfrm>
            <a:off x="6143636" y="2143116"/>
            <a:ext cx="2890701" cy="1887991"/>
          </a:xfrm>
          <a:prstGeom prst="rect">
            <a:avLst/>
          </a:prstGeom>
          <a:noFill/>
          <a:ln w="9525">
            <a:noFill/>
            <a:miter lim="800000"/>
            <a:headEnd/>
            <a:tailEnd/>
          </a:ln>
        </p:spPr>
      </p:pic>
      <p:sp>
        <p:nvSpPr>
          <p:cNvPr id="13" name="Прямоугольник 12"/>
          <p:cNvSpPr/>
          <p:nvPr/>
        </p:nvSpPr>
        <p:spPr>
          <a:xfrm>
            <a:off x="0" y="6286520"/>
            <a:ext cx="9144000" cy="861774"/>
          </a:xfrm>
          <a:prstGeom prst="rect">
            <a:avLst/>
          </a:prstGeom>
        </p:spPr>
        <p:txBody>
          <a:bodyPr wrap="square">
            <a:spAutoFit/>
          </a:bodyPr>
          <a:lstStyle/>
          <a:p>
            <a:r>
              <a:rPr lang="en-US" sz="1600" b="1" dirty="0" smtClean="0">
                <a:latin typeface="Times New Roman" pitchFamily="18" charset="0"/>
                <a:cs typeface="Times New Roman" pitchFamily="18" charset="0"/>
                <a:hlinkClick r:id="rId7"/>
              </a:rPr>
              <a:t>https://m.facebook.com/story.php?story_fbid=pfbid02Z5DmXGBEhB3HuXMEeysaDWwAXjnEnTStXrWPNbgNEbVpVw9SGJcgUkGxmFXNDkMXl&amp;id=100024607866042&amp;mibextid=Nif5oz</a:t>
            </a:r>
            <a:endParaRPr lang="kk-KZ" sz="1600" b="1" dirty="0" smtClean="0">
              <a:latin typeface="Times New Roman" pitchFamily="18" charset="0"/>
              <a:cs typeface="Times New Roman" pitchFamily="18" charset="0"/>
            </a:endParaRPr>
          </a:p>
          <a:p>
            <a:endParaRPr lang="ru-RU" b="1" dirty="0"/>
          </a:p>
        </p:txBody>
      </p:sp>
    </p:spTree>
    <p:extLst>
      <p:ext uri="{BB962C8B-B14F-4D97-AF65-F5344CB8AC3E}">
        <p14:creationId xmlns:p14="http://schemas.microsoft.com/office/powerpoint/2010/main" xmlns="" val="3873809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5F6EAEA-DB3A-4615-9D60-F53819CF1B33}" type="slidenum">
              <a:rPr lang="en-US" altLang="ru-RU" smtClean="0">
                <a:solidFill>
                  <a:srgbClr val="5FCBEF"/>
                </a:solidFill>
              </a:rPr>
              <a:pPr/>
              <a:t>12</a:t>
            </a:fld>
            <a:endParaRPr lang="en-US" altLang="ru-RU">
              <a:solidFill>
                <a:srgbClr val="5FCBEF"/>
              </a:solidFill>
            </a:endParaRPr>
          </a:p>
        </p:txBody>
      </p:sp>
      <p:pic>
        <p:nvPicPr>
          <p:cNvPr id="26628" name="Picture 4" descr="C:\Users\007\Downloads\WhatsApp Image 2022-11-16 at 12.21.43.jpeg"/>
          <p:cNvPicPr>
            <a:picLocks noChangeAspect="1" noChangeArrowheads="1"/>
          </p:cNvPicPr>
          <p:nvPr/>
        </p:nvPicPr>
        <p:blipFill>
          <a:blip r:embed="rId2"/>
          <a:srcRect t="57292" b="10416"/>
          <a:stretch>
            <a:fillRect/>
          </a:stretch>
        </p:blipFill>
        <p:spPr bwMode="auto">
          <a:xfrm>
            <a:off x="214282" y="4357694"/>
            <a:ext cx="4429156" cy="2330323"/>
          </a:xfrm>
          <a:prstGeom prst="rect">
            <a:avLst/>
          </a:prstGeom>
          <a:noFill/>
        </p:spPr>
      </p:pic>
      <p:pic>
        <p:nvPicPr>
          <p:cNvPr id="10" name="Picture 4" descr="C:\Users\007\Downloads\WhatsApp Image 2022-11-16 at 12.21.43.jpeg"/>
          <p:cNvPicPr>
            <a:picLocks noChangeAspect="1" noChangeArrowheads="1"/>
          </p:cNvPicPr>
          <p:nvPr/>
        </p:nvPicPr>
        <p:blipFill>
          <a:blip r:embed="rId2"/>
          <a:srcRect t="16667" b="53125"/>
          <a:stretch>
            <a:fillRect/>
          </a:stretch>
        </p:blipFill>
        <p:spPr bwMode="auto">
          <a:xfrm>
            <a:off x="4714876" y="4357694"/>
            <a:ext cx="4286280" cy="2357454"/>
          </a:xfrm>
          <a:prstGeom prst="rect">
            <a:avLst/>
          </a:prstGeom>
          <a:noFill/>
        </p:spPr>
      </p:pic>
      <p:sp>
        <p:nvSpPr>
          <p:cNvPr id="11" name="Прямоугольник 10"/>
          <p:cNvSpPr/>
          <p:nvPr/>
        </p:nvSpPr>
        <p:spPr>
          <a:xfrm>
            <a:off x="214282" y="0"/>
            <a:ext cx="8929718" cy="4247317"/>
          </a:xfrm>
          <a:prstGeom prst="rect">
            <a:avLst/>
          </a:prstGeom>
        </p:spPr>
        <p:txBody>
          <a:bodyPr wrap="square">
            <a:spAutoFit/>
          </a:bodyPr>
          <a:lstStyle/>
          <a:p>
            <a:r>
              <a:rPr lang="ru-RU" dirty="0" smtClean="0"/>
              <a:t>2022жылдың 9 </a:t>
            </a:r>
            <a:r>
              <a:rPr lang="ru-RU" dirty="0" err="1" smtClean="0"/>
              <a:t>қараша күні </a:t>
            </a:r>
            <a:r>
              <a:rPr lang="ru-RU" dirty="0" smtClean="0"/>
              <a:t>АПБ ЖПҚБ ЮПТ инспекторы </a:t>
            </a:r>
            <a:r>
              <a:rPr lang="ru-RU" dirty="0" err="1" smtClean="0"/>
              <a:t>А.Кентаевпен</a:t>
            </a:r>
            <a:r>
              <a:rPr lang="ru-RU" dirty="0" smtClean="0"/>
              <a:t> </a:t>
            </a:r>
            <a:r>
              <a:rPr lang="ru-RU" dirty="0" err="1" smtClean="0"/>
              <a:t>бірлесе</a:t>
            </a:r>
            <a:r>
              <a:rPr lang="ru-RU" dirty="0" smtClean="0"/>
              <a:t> колледж </a:t>
            </a:r>
            <a:r>
              <a:rPr lang="ru-RU" dirty="0" err="1" smtClean="0"/>
              <a:t>жастарымен</a:t>
            </a:r>
            <a:r>
              <a:rPr lang="ru-RU" dirty="0" smtClean="0"/>
              <a:t> « </a:t>
            </a:r>
            <a:r>
              <a:rPr lang="ru-RU" dirty="0" err="1" smtClean="0"/>
              <a:t>Құқықтық сауаттылық </a:t>
            </a:r>
            <a:r>
              <a:rPr lang="ru-RU" dirty="0" smtClean="0"/>
              <a:t>- </a:t>
            </a:r>
            <a:r>
              <a:rPr lang="ru-RU" dirty="0" err="1" smtClean="0"/>
              <a:t>заман</a:t>
            </a:r>
            <a:r>
              <a:rPr lang="ru-RU" dirty="0" smtClean="0"/>
              <a:t> </a:t>
            </a:r>
            <a:r>
              <a:rPr lang="ru-RU" dirty="0" err="1" smtClean="0"/>
              <a:t>талабы</a:t>
            </a:r>
            <a:r>
              <a:rPr lang="ru-RU" dirty="0" smtClean="0"/>
              <a:t> » </a:t>
            </a:r>
            <a:r>
              <a:rPr lang="ru-RU" dirty="0" err="1" smtClean="0"/>
              <a:t>тақырыпта дөңгелек үстел өткізілді</a:t>
            </a:r>
            <a:r>
              <a:rPr lang="ru-RU" dirty="0" smtClean="0"/>
              <a:t>.   </a:t>
            </a:r>
            <a:r>
              <a:rPr lang="ru-RU" dirty="0" err="1" smtClean="0"/>
              <a:t>Жастар</a:t>
            </a:r>
            <a:r>
              <a:rPr lang="ru-RU" dirty="0" smtClean="0"/>
              <a:t> </a:t>
            </a:r>
            <a:r>
              <a:rPr lang="ru-RU" dirty="0" err="1" smtClean="0"/>
              <a:t>арасында</a:t>
            </a:r>
            <a:r>
              <a:rPr lang="ru-RU" dirty="0" smtClean="0"/>
              <a:t> </a:t>
            </a:r>
            <a:r>
              <a:rPr lang="ru-RU" dirty="0" err="1" smtClean="0"/>
              <a:t>құқық бұзушылық және оның алдын</a:t>
            </a:r>
            <a:r>
              <a:rPr lang="ru-RU" dirty="0" smtClean="0"/>
              <a:t> </a:t>
            </a:r>
            <a:r>
              <a:rPr lang="ru-RU" dirty="0" err="1" smtClean="0"/>
              <a:t>алу</a:t>
            </a:r>
            <a:r>
              <a:rPr lang="ru-RU" dirty="0" smtClean="0"/>
              <a:t> </a:t>
            </a:r>
            <a:r>
              <a:rPr lang="ru-RU" dirty="0" err="1" smtClean="0"/>
              <a:t>туралы</a:t>
            </a:r>
            <a:r>
              <a:rPr lang="ru-RU" dirty="0" smtClean="0"/>
              <a:t> </a:t>
            </a:r>
            <a:r>
              <a:rPr lang="ru-RU" dirty="0" err="1" smtClean="0"/>
              <a:t>түсіндірме жұмыстарын жүргізу мақсатында </a:t>
            </a:r>
            <a:r>
              <a:rPr lang="ru-RU" dirty="0" smtClean="0"/>
              <a:t>: </a:t>
            </a:r>
          </a:p>
          <a:p>
            <a:pPr marL="342900" indent="-342900">
              <a:buAutoNum type="arabicPeriod"/>
            </a:pPr>
            <a:r>
              <a:rPr lang="ru-RU" dirty="0" err="1" smtClean="0"/>
              <a:t>Студенттердің  құқықтық білімдерін</a:t>
            </a:r>
            <a:r>
              <a:rPr lang="ru-RU" dirty="0" smtClean="0"/>
              <a:t> </a:t>
            </a:r>
            <a:r>
              <a:rPr lang="ru-RU" dirty="0" err="1" smtClean="0"/>
              <a:t>тексере</a:t>
            </a:r>
            <a:r>
              <a:rPr lang="ru-RU" dirty="0" smtClean="0"/>
              <a:t> </a:t>
            </a:r>
            <a:r>
              <a:rPr lang="ru-RU" dirty="0" err="1" smtClean="0"/>
              <a:t>отырып</a:t>
            </a:r>
            <a:r>
              <a:rPr lang="ru-RU" dirty="0" smtClean="0"/>
              <a:t>, </a:t>
            </a:r>
            <a:r>
              <a:rPr lang="ru-RU" dirty="0" err="1" smtClean="0"/>
              <a:t>жауапкершілікті</a:t>
            </a:r>
            <a:r>
              <a:rPr lang="ru-RU" dirty="0" smtClean="0"/>
              <a:t> </a:t>
            </a:r>
            <a:r>
              <a:rPr lang="ru-RU" dirty="0" err="1" smtClean="0"/>
              <a:t>арттыру</a:t>
            </a:r>
            <a:r>
              <a:rPr lang="ru-RU" dirty="0" smtClean="0"/>
              <a:t>, </a:t>
            </a:r>
            <a:r>
              <a:rPr lang="ru-RU" dirty="0" err="1" smtClean="0"/>
              <a:t>алдына</a:t>
            </a:r>
            <a:r>
              <a:rPr lang="ru-RU" dirty="0" smtClean="0"/>
              <a:t> </a:t>
            </a:r>
            <a:r>
              <a:rPr lang="ru-RU" dirty="0" err="1" smtClean="0"/>
              <a:t>мақсат қоя білуге</a:t>
            </a:r>
            <a:r>
              <a:rPr lang="ru-RU" dirty="0" smtClean="0"/>
              <a:t> баулу. </a:t>
            </a:r>
          </a:p>
          <a:p>
            <a:pPr marL="342900" indent="-342900">
              <a:buAutoNum type="arabicPeriod"/>
            </a:pPr>
            <a:r>
              <a:rPr lang="ru-RU" dirty="0" smtClean="0"/>
              <a:t> </a:t>
            </a:r>
            <a:r>
              <a:rPr lang="ru-RU" dirty="0" err="1" smtClean="0"/>
              <a:t>Білімгерлердің  ойлау</a:t>
            </a:r>
            <a:r>
              <a:rPr lang="ru-RU" dirty="0" smtClean="0"/>
              <a:t>, </a:t>
            </a:r>
            <a:r>
              <a:rPr lang="ru-RU" dirty="0" err="1" smtClean="0"/>
              <a:t>тыңдау, сөйлеу мәдениетін дамыту</a:t>
            </a:r>
            <a:r>
              <a:rPr lang="ru-RU" dirty="0" smtClean="0"/>
              <a:t>, </a:t>
            </a:r>
            <a:r>
              <a:rPr lang="ru-RU" dirty="0" err="1" smtClean="0"/>
              <a:t>сөздік қорларын молайту</a:t>
            </a:r>
            <a:r>
              <a:rPr lang="ru-RU" dirty="0" smtClean="0"/>
              <a:t>. </a:t>
            </a:r>
          </a:p>
          <a:p>
            <a:pPr marL="342900" indent="-342900">
              <a:buAutoNum type="arabicPeriod"/>
            </a:pPr>
            <a:r>
              <a:rPr lang="ru-RU" dirty="0" err="1" smtClean="0"/>
              <a:t>Конституцияны</a:t>
            </a:r>
            <a:r>
              <a:rPr lang="ru-RU" dirty="0" smtClean="0"/>
              <a:t>, </a:t>
            </a:r>
            <a:r>
              <a:rPr lang="ru-RU" dirty="0" err="1" smtClean="0"/>
              <a:t>құқықтық нормативтік</a:t>
            </a:r>
            <a:r>
              <a:rPr lang="ru-RU" dirty="0" smtClean="0"/>
              <a:t> </a:t>
            </a:r>
            <a:r>
              <a:rPr lang="ru-RU" dirty="0" err="1" smtClean="0"/>
              <a:t>актілерді</a:t>
            </a:r>
            <a:r>
              <a:rPr lang="ru-RU" dirty="0" smtClean="0"/>
              <a:t> </a:t>
            </a:r>
            <a:r>
              <a:rPr lang="ru-RU" dirty="0" err="1" smtClean="0"/>
              <a:t>орындай</a:t>
            </a:r>
            <a:r>
              <a:rPr lang="ru-RU" dirty="0" smtClean="0"/>
              <a:t>, </a:t>
            </a:r>
            <a:r>
              <a:rPr lang="ru-RU" dirty="0" err="1" smtClean="0"/>
              <a:t>құрметтей білуге</a:t>
            </a:r>
            <a:r>
              <a:rPr lang="ru-RU" dirty="0" smtClean="0"/>
              <a:t> </a:t>
            </a:r>
            <a:r>
              <a:rPr lang="ru-RU" dirty="0" err="1" smtClean="0"/>
              <a:t>үйрету, адамгершілікке</a:t>
            </a:r>
            <a:r>
              <a:rPr lang="ru-RU" dirty="0" smtClean="0"/>
              <a:t>, </a:t>
            </a:r>
            <a:r>
              <a:rPr lang="ru-RU" dirty="0" err="1" smtClean="0"/>
              <a:t>елжандылыққа, құқықтық сауаттылыққа тәрбиелеу арқылы «Тәртіпсіз </a:t>
            </a:r>
            <a:r>
              <a:rPr lang="ru-RU" dirty="0" smtClean="0"/>
              <a:t>ел </a:t>
            </a:r>
            <a:r>
              <a:rPr lang="ru-RU" dirty="0" err="1" smtClean="0"/>
              <a:t>болмайды</a:t>
            </a:r>
            <a:r>
              <a:rPr lang="ru-RU" dirty="0" smtClean="0"/>
              <a:t>, </a:t>
            </a:r>
            <a:r>
              <a:rPr lang="ru-RU" dirty="0" err="1" smtClean="0"/>
              <a:t>тәртіпке </a:t>
            </a:r>
            <a:r>
              <a:rPr lang="ru-RU" dirty="0" smtClean="0"/>
              <a:t>бас </a:t>
            </a:r>
            <a:r>
              <a:rPr lang="ru-RU" dirty="0" err="1" smtClean="0"/>
              <a:t>иген</a:t>
            </a:r>
            <a:r>
              <a:rPr lang="ru-RU" dirty="0" smtClean="0"/>
              <a:t> </a:t>
            </a:r>
            <a:r>
              <a:rPr lang="ru-RU" dirty="0" err="1" smtClean="0"/>
              <a:t>құл болмайды</a:t>
            </a:r>
            <a:r>
              <a:rPr lang="ru-RU" dirty="0" smtClean="0"/>
              <a:t>» (Б. </a:t>
            </a:r>
            <a:r>
              <a:rPr lang="ru-RU" dirty="0" err="1" smtClean="0"/>
              <a:t>Момышұлы</a:t>
            </a:r>
            <a:r>
              <a:rPr lang="ru-RU" dirty="0" smtClean="0"/>
              <a:t>) </a:t>
            </a:r>
            <a:r>
              <a:rPr lang="ru-RU" dirty="0" err="1" smtClean="0"/>
              <a:t>дей</a:t>
            </a:r>
            <a:r>
              <a:rPr lang="ru-RU" dirty="0" smtClean="0"/>
              <a:t> </a:t>
            </a:r>
            <a:r>
              <a:rPr lang="ru-RU" dirty="0" err="1" smtClean="0"/>
              <a:t>келе</a:t>
            </a:r>
            <a:r>
              <a:rPr lang="ru-RU" dirty="0" smtClean="0"/>
              <a:t> </a:t>
            </a:r>
            <a:r>
              <a:rPr lang="ru-RU" dirty="0" err="1" smtClean="0"/>
              <a:t>қашанда Ата-заңымызды қорғауға, бекітілген</a:t>
            </a:r>
            <a:r>
              <a:rPr lang="ru-RU" dirty="0" smtClean="0"/>
              <a:t> </a:t>
            </a:r>
            <a:r>
              <a:rPr lang="ru-RU" dirty="0" err="1" smtClean="0"/>
              <a:t>тәртіпке бағынуға,колледжіішілік ережені</a:t>
            </a:r>
            <a:r>
              <a:rPr lang="ru-RU" dirty="0" smtClean="0"/>
              <a:t> </a:t>
            </a:r>
            <a:r>
              <a:rPr lang="ru-RU" dirty="0" err="1" smtClean="0"/>
              <a:t>сақтауа,  өз құқықтарын орынды</a:t>
            </a:r>
            <a:r>
              <a:rPr lang="ru-RU" dirty="0" smtClean="0"/>
              <a:t> </a:t>
            </a:r>
            <a:r>
              <a:rPr lang="ru-RU" dirty="0" err="1" smtClean="0"/>
              <a:t>пайдалана</a:t>
            </a:r>
            <a:r>
              <a:rPr lang="ru-RU" dirty="0" smtClean="0"/>
              <a:t> </a:t>
            </a:r>
            <a:r>
              <a:rPr lang="ru-RU" dirty="0" err="1" smtClean="0"/>
              <a:t>білуге</a:t>
            </a:r>
            <a:r>
              <a:rPr lang="ru-RU" dirty="0" smtClean="0"/>
              <a:t> </a:t>
            </a:r>
            <a:r>
              <a:rPr lang="ru-RU" dirty="0" err="1" smtClean="0"/>
              <a:t>шақыра отырып</a:t>
            </a:r>
            <a:r>
              <a:rPr lang="ru-RU" dirty="0" smtClean="0"/>
              <a:t>, </a:t>
            </a:r>
            <a:r>
              <a:rPr lang="ru-RU" dirty="0" err="1" smtClean="0"/>
              <a:t>іс-шара</a:t>
            </a:r>
            <a:r>
              <a:rPr lang="ru-RU" dirty="0" smtClean="0"/>
              <a:t> </a:t>
            </a:r>
            <a:r>
              <a:rPr lang="ru-RU" dirty="0" err="1" smtClean="0"/>
              <a:t>соны</a:t>
            </a:r>
            <a:r>
              <a:rPr lang="ru-RU" dirty="0" smtClean="0"/>
              <a:t>  </a:t>
            </a:r>
            <a:r>
              <a:rPr lang="ru-RU" dirty="0" err="1" smtClean="0"/>
              <a:t>психологиялық әдіс  </a:t>
            </a:r>
            <a:r>
              <a:rPr lang="ru-RU" dirty="0" smtClean="0"/>
              <a:t>« </a:t>
            </a:r>
            <a:r>
              <a:rPr lang="ru-RU" dirty="0" err="1" smtClean="0"/>
              <a:t>Біз</a:t>
            </a:r>
            <a:r>
              <a:rPr lang="ru-RU" dirty="0" smtClean="0"/>
              <a:t> </a:t>
            </a:r>
            <a:r>
              <a:rPr lang="ru-RU" dirty="0" err="1" smtClean="0"/>
              <a:t>біргеміз</a:t>
            </a:r>
            <a:r>
              <a:rPr lang="ru-RU" dirty="0" smtClean="0"/>
              <a:t>!» , «</a:t>
            </a:r>
            <a:r>
              <a:rPr lang="ru-RU" dirty="0" err="1" smtClean="0"/>
              <a:t>Жастар</a:t>
            </a:r>
            <a:r>
              <a:rPr lang="ru-RU" dirty="0" smtClean="0"/>
              <a:t> </a:t>
            </a:r>
            <a:r>
              <a:rPr lang="ru-RU" dirty="0" err="1" smtClean="0"/>
              <a:t>құқықбұзушылыққа қарсы </a:t>
            </a:r>
            <a:r>
              <a:rPr lang="ru-RU" dirty="0" smtClean="0"/>
              <a:t>!» </a:t>
            </a:r>
            <a:r>
              <a:rPr lang="ru-RU" dirty="0" err="1" smtClean="0"/>
              <a:t>атты</a:t>
            </a:r>
            <a:r>
              <a:rPr lang="ru-RU" dirty="0" smtClean="0"/>
              <a:t> </a:t>
            </a:r>
            <a:r>
              <a:rPr lang="ru-RU" dirty="0" err="1" smtClean="0"/>
              <a:t>ойын</a:t>
            </a:r>
            <a:r>
              <a:rPr lang="ru-RU" dirty="0" smtClean="0"/>
              <a:t> </a:t>
            </a:r>
            <a:r>
              <a:rPr lang="ru-RU" dirty="0" err="1" smtClean="0"/>
              <a:t>жатығуымен ұласты.</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142852"/>
            <a:ext cx="9144000" cy="1573234"/>
          </a:xfrm>
        </p:spPr>
        <p:txBody>
          <a:bodyPr>
            <a:noAutofit/>
          </a:bodyPr>
          <a:lstStyle/>
          <a:p>
            <a:pPr algn="ctr"/>
            <a:r>
              <a:rPr lang="ru-RU" sz="1600" b="1" dirty="0" smtClean="0">
                <a:solidFill>
                  <a:schemeClr val="tx1"/>
                </a:solidFill>
                <a:latin typeface="Times New Roman" pitchFamily="18" charset="0"/>
                <a:cs typeface="Times New Roman" pitchFamily="18" charset="0"/>
              </a:rPr>
              <a:t> </a:t>
            </a:r>
            <a:r>
              <a:rPr lang="kk-KZ" sz="1600" dirty="0" smtClean="0">
                <a:solidFill>
                  <a:schemeClr val="tx1"/>
                </a:solidFill>
              </a:rPr>
              <a:t>18.10.2022ж </a:t>
            </a:r>
            <a:r>
              <a:rPr lang="ru-RU" sz="1600" b="1" dirty="0" smtClean="0">
                <a:solidFill>
                  <a:schemeClr val="tx1"/>
                </a:solidFill>
                <a:latin typeface="Times New Roman" pitchFamily="18" charset="0"/>
                <a:cs typeface="Times New Roman" pitchFamily="18" charset="0"/>
              </a:rPr>
              <a:t>АПБ ЖПҚБ УПИ полиция капитаны Ж. </a:t>
            </a:r>
            <a:r>
              <a:rPr lang="ru-RU" sz="1600" b="1" dirty="0" err="1" smtClean="0">
                <a:solidFill>
                  <a:schemeClr val="tx1"/>
                </a:solidFill>
                <a:latin typeface="Times New Roman" pitchFamily="18" charset="0"/>
                <a:cs typeface="Times New Roman" pitchFamily="18" charset="0"/>
              </a:rPr>
              <a:t>Амангелдиев</a:t>
            </a:r>
            <a:r>
              <a:rPr lang="ru-RU" sz="1600" b="1" dirty="0" smtClean="0">
                <a:solidFill>
                  <a:schemeClr val="tx1"/>
                </a:solidFill>
                <a:latin typeface="Times New Roman" pitchFamily="18" charset="0"/>
                <a:cs typeface="Times New Roman" pitchFamily="18" charset="0"/>
              </a:rPr>
              <a:t> , АПБ ЖПҚБ ЮПТ </a:t>
            </a:r>
            <a:r>
              <a:rPr lang="ru-RU" sz="1600" b="1" dirty="0" err="1" smtClean="0">
                <a:solidFill>
                  <a:schemeClr val="tx1"/>
                </a:solidFill>
                <a:latin typeface="Times New Roman" pitchFamily="18" charset="0"/>
                <a:cs typeface="Times New Roman" pitchFamily="18" charset="0"/>
              </a:rPr>
              <a:t>инспекторлары</a:t>
            </a:r>
            <a:r>
              <a:rPr lang="ru-RU" sz="1600" b="1" dirty="0" smtClean="0">
                <a:solidFill>
                  <a:schemeClr val="tx1"/>
                </a:solidFill>
                <a:latin typeface="Times New Roman" pitchFamily="18" charset="0"/>
                <a:cs typeface="Times New Roman" pitchFamily="18" charset="0"/>
              </a:rPr>
              <a:t> </a:t>
            </a:r>
            <a:r>
              <a:rPr lang="ru-RU" sz="1600" b="1" dirty="0" err="1" smtClean="0">
                <a:solidFill>
                  <a:schemeClr val="tx1"/>
                </a:solidFill>
                <a:latin typeface="Times New Roman" pitchFamily="18" charset="0"/>
                <a:cs typeface="Times New Roman" pitchFamily="18" charset="0"/>
              </a:rPr>
              <a:t>М.Даулен</a:t>
            </a:r>
            <a:r>
              <a:rPr lang="ru-RU" sz="1600" b="1" dirty="0" smtClean="0">
                <a:solidFill>
                  <a:schemeClr val="tx1"/>
                </a:solidFill>
                <a:latin typeface="Times New Roman" pitchFamily="18" charset="0"/>
                <a:cs typeface="Times New Roman" pitchFamily="18" charset="0"/>
              </a:rPr>
              <a:t>, </a:t>
            </a:r>
            <a:r>
              <a:rPr lang="ru-RU" sz="1600" b="1" dirty="0" err="1" smtClean="0">
                <a:solidFill>
                  <a:schemeClr val="tx1"/>
                </a:solidFill>
                <a:latin typeface="Times New Roman" pitchFamily="18" charset="0"/>
                <a:cs typeface="Times New Roman" pitchFamily="18" charset="0"/>
              </a:rPr>
              <a:t>А.Кентаевпен</a:t>
            </a:r>
            <a:r>
              <a:rPr lang="ru-RU" sz="1600" b="1" dirty="0" smtClean="0">
                <a:solidFill>
                  <a:schemeClr val="tx1"/>
                </a:solidFill>
                <a:latin typeface="Times New Roman" pitchFamily="18" charset="0"/>
                <a:cs typeface="Times New Roman" pitchFamily="18" charset="0"/>
              </a:rPr>
              <a:t> </a:t>
            </a:r>
            <a:r>
              <a:rPr lang="ru-RU" sz="1600" b="1" dirty="0" err="1" smtClean="0">
                <a:solidFill>
                  <a:schemeClr val="tx1"/>
                </a:solidFill>
                <a:latin typeface="Times New Roman" pitchFamily="18" charset="0"/>
                <a:cs typeface="Times New Roman" pitchFamily="18" charset="0"/>
              </a:rPr>
              <a:t>бірлесе</a:t>
            </a:r>
            <a:r>
              <a:rPr lang="ru-RU" sz="1600" b="1" dirty="0" smtClean="0">
                <a:solidFill>
                  <a:schemeClr val="tx1"/>
                </a:solidFill>
                <a:latin typeface="Times New Roman" pitchFamily="18" charset="0"/>
                <a:cs typeface="Times New Roman" pitchFamily="18" charset="0"/>
              </a:rPr>
              <a:t>   </a:t>
            </a:r>
            <a:r>
              <a:rPr lang="ru-RU" sz="1600" b="1" dirty="0" err="1" smtClean="0">
                <a:solidFill>
                  <a:schemeClr val="tx1"/>
                </a:solidFill>
                <a:latin typeface="Times New Roman" pitchFamily="18" charset="0"/>
                <a:cs typeface="Times New Roman" pitchFamily="18" charset="0"/>
              </a:rPr>
              <a:t>студенттер</a:t>
            </a:r>
            <a:r>
              <a:rPr lang="ru-RU" sz="1600" b="1" dirty="0" smtClean="0">
                <a:solidFill>
                  <a:schemeClr val="tx1"/>
                </a:solidFill>
                <a:latin typeface="Times New Roman" pitchFamily="18" charset="0"/>
                <a:cs typeface="Times New Roman" pitchFamily="18" charset="0"/>
              </a:rPr>
              <a:t> </a:t>
            </a:r>
            <a:r>
              <a:rPr lang="ru-RU" sz="1600" b="1" dirty="0" err="1" smtClean="0">
                <a:solidFill>
                  <a:schemeClr val="tx1"/>
                </a:solidFill>
                <a:latin typeface="Times New Roman" pitchFamily="18" charset="0"/>
                <a:cs typeface="Times New Roman" pitchFamily="18" charset="0"/>
              </a:rPr>
              <a:t>арасында</a:t>
            </a:r>
            <a:r>
              <a:rPr lang="ru-RU" sz="1600" b="1" dirty="0" smtClean="0">
                <a:solidFill>
                  <a:schemeClr val="tx1"/>
                </a:solidFill>
                <a:latin typeface="Times New Roman" pitchFamily="18" charset="0"/>
                <a:cs typeface="Times New Roman" pitchFamily="18" charset="0"/>
              </a:rPr>
              <a:t>  « </a:t>
            </a:r>
            <a:r>
              <a:rPr lang="ru-RU" sz="1600" b="1" dirty="0" err="1" smtClean="0">
                <a:solidFill>
                  <a:schemeClr val="tx1"/>
                </a:solidFill>
                <a:latin typeface="Times New Roman" pitchFamily="18" charset="0"/>
                <a:cs typeface="Times New Roman" pitchFamily="18" charset="0"/>
              </a:rPr>
              <a:t>Жастар</a:t>
            </a:r>
            <a:r>
              <a:rPr lang="ru-RU" sz="1600" b="1" dirty="0" smtClean="0">
                <a:solidFill>
                  <a:schemeClr val="tx1"/>
                </a:solidFill>
                <a:latin typeface="Times New Roman" pitchFamily="18" charset="0"/>
                <a:cs typeface="Times New Roman" pitchFamily="18" charset="0"/>
              </a:rPr>
              <a:t> </a:t>
            </a:r>
            <a:r>
              <a:rPr lang="ru-RU" sz="1600" b="1" dirty="0" err="1" smtClean="0">
                <a:solidFill>
                  <a:schemeClr val="tx1"/>
                </a:solidFill>
                <a:latin typeface="Times New Roman" pitchFamily="18" charset="0"/>
                <a:cs typeface="Times New Roman" pitchFamily="18" charset="0"/>
              </a:rPr>
              <a:t>әлімжеттікке қарсы және оның алдын</a:t>
            </a:r>
            <a:r>
              <a:rPr lang="ru-RU" sz="1600" b="1" dirty="0" smtClean="0">
                <a:solidFill>
                  <a:schemeClr val="tx1"/>
                </a:solidFill>
                <a:latin typeface="Times New Roman" pitchFamily="18" charset="0"/>
                <a:cs typeface="Times New Roman" pitchFamily="18" charset="0"/>
              </a:rPr>
              <a:t> </a:t>
            </a:r>
            <a:r>
              <a:rPr lang="ru-RU" sz="1600" b="1" dirty="0" err="1" smtClean="0">
                <a:solidFill>
                  <a:schemeClr val="tx1"/>
                </a:solidFill>
                <a:latin typeface="Times New Roman" pitchFamily="18" charset="0"/>
                <a:cs typeface="Times New Roman" pitchFamily="18" charset="0"/>
              </a:rPr>
              <a:t>алу</a:t>
            </a:r>
            <a:r>
              <a:rPr lang="ru-RU" sz="1600" b="1" dirty="0" smtClean="0">
                <a:solidFill>
                  <a:schemeClr val="tx1"/>
                </a:solidFill>
                <a:latin typeface="Times New Roman" pitchFamily="18" charset="0"/>
                <a:cs typeface="Times New Roman" pitchFamily="18" charset="0"/>
              </a:rPr>
              <a:t> » </a:t>
            </a:r>
            <a:r>
              <a:rPr lang="ru-RU" sz="1600" b="1" dirty="0" err="1" smtClean="0">
                <a:solidFill>
                  <a:schemeClr val="tx1"/>
                </a:solidFill>
                <a:latin typeface="Times New Roman" pitchFamily="18" charset="0"/>
                <a:cs typeface="Times New Roman" pitchFamily="18" charset="0"/>
              </a:rPr>
              <a:t>тақырыбында  жеке</a:t>
            </a:r>
            <a:r>
              <a:rPr lang="ru-RU" sz="1600" b="1" dirty="0" smtClean="0">
                <a:solidFill>
                  <a:schemeClr val="tx1"/>
                </a:solidFill>
                <a:latin typeface="Times New Roman" pitchFamily="18" charset="0"/>
                <a:cs typeface="Times New Roman" pitchFamily="18" charset="0"/>
              </a:rPr>
              <a:t> </a:t>
            </a:r>
            <a:r>
              <a:rPr lang="ru-RU" sz="1600" b="1" dirty="0" err="1" smtClean="0">
                <a:solidFill>
                  <a:schemeClr val="tx1"/>
                </a:solidFill>
                <a:latin typeface="Times New Roman" pitchFamily="18" charset="0"/>
                <a:cs typeface="Times New Roman" pitchFamily="18" charset="0"/>
              </a:rPr>
              <a:t>және топтық  профилактикалық жұмыс жүргізді</a:t>
            </a:r>
            <a:r>
              <a:rPr lang="ru-RU" sz="1600" b="1" dirty="0" smtClean="0">
                <a:solidFill>
                  <a:schemeClr val="tx1"/>
                </a:solidFill>
                <a:latin typeface="Times New Roman" pitchFamily="18" charset="0"/>
                <a:cs typeface="Times New Roman" pitchFamily="18" charset="0"/>
              </a:rPr>
              <a:t>. </a:t>
            </a:r>
            <a:r>
              <a:rPr lang="ru-RU" sz="1600" b="1" dirty="0" err="1" smtClean="0">
                <a:solidFill>
                  <a:schemeClr val="tx1"/>
                </a:solidFill>
                <a:latin typeface="Times New Roman" pitchFamily="18" charset="0"/>
                <a:cs typeface="Times New Roman" pitchFamily="18" charset="0"/>
              </a:rPr>
              <a:t>Студенттер</a:t>
            </a:r>
            <a:r>
              <a:rPr lang="ru-RU" sz="1600" b="1" dirty="0" smtClean="0">
                <a:solidFill>
                  <a:schemeClr val="tx1"/>
                </a:solidFill>
                <a:latin typeface="Times New Roman" pitchFamily="18" charset="0"/>
                <a:cs typeface="Times New Roman" pitchFamily="18" charset="0"/>
              </a:rPr>
              <a:t> </a:t>
            </a:r>
            <a:r>
              <a:rPr lang="ru-RU" sz="1600" b="1" dirty="0" err="1" smtClean="0">
                <a:solidFill>
                  <a:schemeClr val="tx1"/>
                </a:solidFill>
                <a:latin typeface="Times New Roman" pitchFamily="18" charset="0"/>
                <a:cs typeface="Times New Roman" pitchFamily="18" charset="0"/>
              </a:rPr>
              <a:t>арасында</a:t>
            </a:r>
            <a:r>
              <a:rPr lang="ru-RU" sz="1600" b="1" dirty="0" smtClean="0">
                <a:solidFill>
                  <a:schemeClr val="tx1"/>
                </a:solidFill>
                <a:latin typeface="Times New Roman" pitchFamily="18" charset="0"/>
                <a:cs typeface="Times New Roman" pitchFamily="18" charset="0"/>
              </a:rPr>
              <a:t> </a:t>
            </a:r>
            <a:r>
              <a:rPr lang="ru-RU" sz="1600" b="1" dirty="0" err="1" smtClean="0">
                <a:solidFill>
                  <a:schemeClr val="tx1"/>
                </a:solidFill>
                <a:latin typeface="Times New Roman" pitchFamily="18" charset="0"/>
                <a:cs typeface="Times New Roman" pitchFamily="18" charset="0"/>
              </a:rPr>
              <a:t>әлімжеттікке жол</a:t>
            </a:r>
            <a:r>
              <a:rPr lang="ru-RU" sz="1600" b="1" dirty="0" smtClean="0">
                <a:solidFill>
                  <a:schemeClr val="tx1"/>
                </a:solidFill>
                <a:latin typeface="Times New Roman" pitchFamily="18" charset="0"/>
                <a:cs typeface="Times New Roman" pitchFamily="18" charset="0"/>
              </a:rPr>
              <a:t> </a:t>
            </a:r>
            <a:r>
              <a:rPr lang="ru-RU" sz="1600" b="1" dirty="0" err="1" smtClean="0">
                <a:solidFill>
                  <a:schemeClr val="tx1"/>
                </a:solidFill>
                <a:latin typeface="Times New Roman" pitchFamily="18" charset="0"/>
                <a:cs typeface="Times New Roman" pitchFamily="18" charset="0"/>
              </a:rPr>
              <a:t>жоқ  тақырыбында түсінік беріліп</a:t>
            </a:r>
            <a:r>
              <a:rPr lang="ru-RU" sz="1600" b="1" dirty="0" smtClean="0">
                <a:solidFill>
                  <a:schemeClr val="tx1"/>
                </a:solidFill>
                <a:latin typeface="Times New Roman" pitchFamily="18" charset="0"/>
                <a:cs typeface="Times New Roman" pitchFamily="18" charset="0"/>
              </a:rPr>
              <a:t>,  </a:t>
            </a:r>
            <a:r>
              <a:rPr lang="ru-RU" sz="1600" b="1" dirty="0" err="1" smtClean="0">
                <a:solidFill>
                  <a:schemeClr val="tx1"/>
                </a:solidFill>
                <a:latin typeface="Times New Roman" pitchFamily="18" charset="0"/>
                <a:cs typeface="Times New Roman" pitchFamily="18" charset="0"/>
              </a:rPr>
              <a:t>өз- өзіне қауіпті іс-әрекет жасаудың зардабы</a:t>
            </a:r>
            <a:r>
              <a:rPr lang="ru-RU" sz="1600" b="1" dirty="0" smtClean="0">
                <a:solidFill>
                  <a:schemeClr val="tx1"/>
                </a:solidFill>
                <a:latin typeface="Times New Roman" pitchFamily="18" charset="0"/>
                <a:cs typeface="Times New Roman" pitchFamily="18" charset="0"/>
              </a:rPr>
              <a:t> </a:t>
            </a:r>
            <a:r>
              <a:rPr lang="ru-RU" sz="1600" b="1" dirty="0" err="1" smtClean="0">
                <a:solidFill>
                  <a:schemeClr val="tx1"/>
                </a:solidFill>
                <a:latin typeface="Times New Roman" pitchFamily="18" charset="0"/>
                <a:cs typeface="Times New Roman" pitchFamily="18" charset="0"/>
              </a:rPr>
              <a:t>қандай </a:t>
            </a:r>
            <a:r>
              <a:rPr lang="ru-RU" sz="1600" b="1" dirty="0" smtClean="0">
                <a:solidFill>
                  <a:schemeClr val="tx1"/>
                </a:solidFill>
                <a:latin typeface="Times New Roman" pitchFamily="18" charset="0"/>
                <a:cs typeface="Times New Roman" pitchFamily="18" charset="0"/>
              </a:rPr>
              <a:t>? (Суицид) </a:t>
            </a:r>
            <a:r>
              <a:rPr lang="ru-RU" sz="1600" b="1" dirty="0" err="1" smtClean="0">
                <a:solidFill>
                  <a:schemeClr val="tx1"/>
                </a:solidFill>
                <a:latin typeface="Times New Roman" pitchFamily="18" charset="0"/>
                <a:cs typeface="Times New Roman" pitchFamily="18" charset="0"/>
              </a:rPr>
              <a:t>оның алдын</a:t>
            </a:r>
            <a:r>
              <a:rPr lang="ru-RU" sz="1600" b="1" dirty="0" smtClean="0">
                <a:solidFill>
                  <a:schemeClr val="tx1"/>
                </a:solidFill>
                <a:latin typeface="Times New Roman" pitchFamily="18" charset="0"/>
                <a:cs typeface="Times New Roman" pitchFamily="18" charset="0"/>
              </a:rPr>
              <a:t> </a:t>
            </a:r>
            <a:r>
              <a:rPr lang="ru-RU" sz="1600" b="1" dirty="0" err="1" smtClean="0">
                <a:solidFill>
                  <a:schemeClr val="tx1"/>
                </a:solidFill>
                <a:latin typeface="Times New Roman" pitchFamily="18" charset="0"/>
                <a:cs typeface="Times New Roman" pitchFamily="18" charset="0"/>
              </a:rPr>
              <a:t>алу</a:t>
            </a:r>
            <a:r>
              <a:rPr lang="ru-RU" sz="1600" b="1" dirty="0" smtClean="0">
                <a:solidFill>
                  <a:schemeClr val="tx1"/>
                </a:solidFill>
                <a:latin typeface="Times New Roman" pitchFamily="18" charset="0"/>
                <a:cs typeface="Times New Roman" pitchFamily="18" charset="0"/>
              </a:rPr>
              <a:t> ,  </a:t>
            </a:r>
            <a:r>
              <a:rPr lang="ru-RU" sz="1600" b="1" dirty="0" err="1" smtClean="0">
                <a:solidFill>
                  <a:schemeClr val="tx1"/>
                </a:solidFill>
                <a:latin typeface="Times New Roman" pitchFamily="18" charset="0"/>
                <a:cs typeface="Times New Roman" pitchFamily="18" charset="0"/>
              </a:rPr>
              <a:t>тұрмыстық зорлық-зомбылық профилактикасы</a:t>
            </a:r>
            <a:r>
              <a:rPr lang="ru-RU" sz="1600" b="1" dirty="0" smtClean="0">
                <a:solidFill>
                  <a:schemeClr val="tx1"/>
                </a:solidFill>
                <a:latin typeface="Times New Roman" pitchFamily="18" charset="0"/>
                <a:cs typeface="Times New Roman" pitchFamily="18" charset="0"/>
              </a:rPr>
              <a:t> </a:t>
            </a:r>
            <a:r>
              <a:rPr lang="ru-RU" sz="1600" b="1" dirty="0" err="1" smtClean="0">
                <a:solidFill>
                  <a:schemeClr val="tx1"/>
                </a:solidFill>
                <a:latin typeface="Times New Roman" pitchFamily="18" charset="0"/>
                <a:cs typeface="Times New Roman" pitchFamily="18" charset="0"/>
              </a:rPr>
              <a:t>туралы</a:t>
            </a:r>
            <a:r>
              <a:rPr lang="ru-RU" sz="1600" b="1" dirty="0" smtClean="0">
                <a:solidFill>
                  <a:schemeClr val="tx1"/>
                </a:solidFill>
                <a:latin typeface="Times New Roman" pitchFamily="18" charset="0"/>
                <a:cs typeface="Times New Roman" pitchFamily="18" charset="0"/>
              </a:rPr>
              <a:t>, </a:t>
            </a:r>
            <a:r>
              <a:rPr lang="ru-RU" sz="1600" b="1" dirty="0" err="1" smtClean="0">
                <a:solidFill>
                  <a:schemeClr val="tx1"/>
                </a:solidFill>
                <a:latin typeface="Times New Roman" pitchFamily="18" charset="0"/>
                <a:cs typeface="Times New Roman" pitchFamily="18" charset="0"/>
              </a:rPr>
              <a:t>қиын жағдайға </a:t>
            </a:r>
            <a:r>
              <a:rPr lang="ru-RU" sz="1600" b="1" dirty="0" smtClean="0">
                <a:solidFill>
                  <a:schemeClr val="tx1"/>
                </a:solidFill>
                <a:latin typeface="Times New Roman" pitchFamily="18" charset="0"/>
                <a:cs typeface="Times New Roman" pitchFamily="18" charset="0"/>
              </a:rPr>
              <a:t>тап </a:t>
            </a:r>
            <a:r>
              <a:rPr lang="ru-RU" sz="1600" b="1" dirty="0" err="1" smtClean="0">
                <a:solidFill>
                  <a:schemeClr val="tx1"/>
                </a:solidFill>
                <a:latin typeface="Times New Roman" pitchFamily="18" charset="0"/>
                <a:cs typeface="Times New Roman" pitchFamily="18" charset="0"/>
              </a:rPr>
              <a:t>болған жағдайда  кімнен</a:t>
            </a:r>
            <a:r>
              <a:rPr lang="ru-RU" sz="1600" b="1" dirty="0" smtClean="0">
                <a:solidFill>
                  <a:schemeClr val="tx1"/>
                </a:solidFill>
                <a:latin typeface="Times New Roman" pitchFamily="18" charset="0"/>
                <a:cs typeface="Times New Roman" pitchFamily="18" charset="0"/>
              </a:rPr>
              <a:t> </a:t>
            </a:r>
            <a:r>
              <a:rPr lang="ru-RU" sz="1600" b="1" dirty="0" err="1" smtClean="0">
                <a:solidFill>
                  <a:schemeClr val="tx1"/>
                </a:solidFill>
                <a:latin typeface="Times New Roman" pitchFamily="18" charset="0"/>
                <a:cs typeface="Times New Roman" pitchFamily="18" charset="0"/>
              </a:rPr>
              <a:t>көмек сұрау керек</a:t>
            </a:r>
            <a:r>
              <a:rPr lang="ru-RU" sz="1600" b="1" dirty="0" smtClean="0">
                <a:solidFill>
                  <a:schemeClr val="tx1"/>
                </a:solidFill>
                <a:latin typeface="Times New Roman" pitchFamily="18" charset="0"/>
                <a:cs typeface="Times New Roman" pitchFamily="18" charset="0"/>
              </a:rPr>
              <a:t> </a:t>
            </a:r>
            <a:r>
              <a:rPr lang="ru-RU" sz="1600" b="1" dirty="0" err="1" smtClean="0">
                <a:solidFill>
                  <a:schemeClr val="tx1"/>
                </a:solidFill>
                <a:latin typeface="Times New Roman" pitchFamily="18" charset="0"/>
                <a:cs typeface="Times New Roman" pitchFamily="18" charset="0"/>
              </a:rPr>
              <a:t>екендігі</a:t>
            </a:r>
            <a:r>
              <a:rPr lang="ru-RU" sz="1600" b="1" dirty="0" smtClean="0">
                <a:solidFill>
                  <a:schemeClr val="tx1"/>
                </a:solidFill>
                <a:latin typeface="Times New Roman" pitchFamily="18" charset="0"/>
                <a:cs typeface="Times New Roman" pitchFamily="18" charset="0"/>
              </a:rPr>
              <a:t> </a:t>
            </a:r>
            <a:r>
              <a:rPr lang="ru-RU" sz="1600" b="1" dirty="0" err="1" smtClean="0">
                <a:solidFill>
                  <a:schemeClr val="tx1"/>
                </a:solidFill>
                <a:latin typeface="Times New Roman" pitchFamily="18" charset="0"/>
                <a:cs typeface="Times New Roman" pitchFamily="18" charset="0"/>
              </a:rPr>
              <a:t>айтылып</a:t>
            </a:r>
            <a:r>
              <a:rPr lang="ru-RU" sz="1600" b="1" dirty="0" smtClean="0">
                <a:solidFill>
                  <a:schemeClr val="tx1"/>
                </a:solidFill>
                <a:latin typeface="Times New Roman" pitchFamily="18" charset="0"/>
                <a:cs typeface="Times New Roman" pitchFamily="18" charset="0"/>
              </a:rPr>
              <a:t> , </a:t>
            </a:r>
            <a:r>
              <a:rPr lang="ru-RU" sz="1600" b="1" dirty="0" err="1" smtClean="0">
                <a:solidFill>
                  <a:schemeClr val="tx1"/>
                </a:solidFill>
                <a:latin typeface="Times New Roman" pitchFamily="18" charset="0"/>
                <a:cs typeface="Times New Roman" pitchFamily="18" charset="0"/>
              </a:rPr>
              <a:t>профилактикалық жұмыстар жүргізілді</a:t>
            </a:r>
            <a:r>
              <a:rPr lang="ru-RU" sz="1600" b="1" dirty="0" smtClean="0">
                <a:solidFill>
                  <a:schemeClr val="tx1"/>
                </a:solidFill>
                <a:latin typeface="Times New Roman" pitchFamily="18" charset="0"/>
                <a:cs typeface="Times New Roman" pitchFamily="18" charset="0"/>
              </a:rPr>
              <a:t>.</a:t>
            </a:r>
            <a:endParaRPr lang="ru-RU" sz="1600" b="1" dirty="0">
              <a:solidFill>
                <a:schemeClr val="tx1"/>
              </a:solidFill>
              <a:latin typeface="Times New Roman" pitchFamily="18" charset="0"/>
              <a:cs typeface="Times New Roman" pitchFamily="18" charset="0"/>
            </a:endParaRPr>
          </a:p>
        </p:txBody>
      </p:sp>
      <p:sp>
        <p:nvSpPr>
          <p:cNvPr id="14" name="Прямоугольник 13"/>
          <p:cNvSpPr/>
          <p:nvPr/>
        </p:nvSpPr>
        <p:spPr>
          <a:xfrm>
            <a:off x="357158" y="6057781"/>
            <a:ext cx="8643998" cy="800219"/>
          </a:xfrm>
          <a:prstGeom prst="rect">
            <a:avLst/>
          </a:prstGeom>
        </p:spPr>
        <p:txBody>
          <a:bodyPr wrap="square">
            <a:spAutoFit/>
          </a:bodyPr>
          <a:lstStyle/>
          <a:p>
            <a:r>
              <a:rPr lang="en-US" sz="1400" dirty="0" smtClean="0"/>
              <a:t>https://m.facebook.com/story.php?story_fbid=pfbid0dbDZmvKq7y1gmPem9jcjEGF5xfPHdVVcFHt9Xy94QkaZWes9zKCfCtRWTEcgmZtcl&amp;id=100024607866042&amp;mibextid=Nif5oz</a:t>
            </a:r>
            <a:endParaRPr lang="kk-KZ" sz="1400" dirty="0" smtClean="0"/>
          </a:p>
          <a:p>
            <a:endParaRPr lang="ru-RU" dirty="0"/>
          </a:p>
        </p:txBody>
      </p:sp>
      <p:pic>
        <p:nvPicPr>
          <p:cNvPr id="36866" name="Picture 2" descr="C:\Users\007\Downloads\WhatsApp Image 2023-05-23 at 10.30.52.jpeg"/>
          <p:cNvPicPr>
            <a:picLocks noChangeAspect="1" noChangeArrowheads="1"/>
          </p:cNvPicPr>
          <p:nvPr/>
        </p:nvPicPr>
        <p:blipFill>
          <a:blip r:embed="rId2"/>
          <a:srcRect t="20833" b="7291"/>
          <a:stretch>
            <a:fillRect/>
          </a:stretch>
        </p:blipFill>
        <p:spPr bwMode="auto">
          <a:xfrm>
            <a:off x="6057900" y="1928802"/>
            <a:ext cx="2943256" cy="4071966"/>
          </a:xfrm>
          <a:prstGeom prst="rect">
            <a:avLst/>
          </a:prstGeom>
          <a:noFill/>
        </p:spPr>
      </p:pic>
      <p:pic>
        <p:nvPicPr>
          <p:cNvPr id="36867" name="Picture 3" descr="C:\Users\007\Downloads\WhatsApp Image 2023-05-23 at 10.32.54.jpeg"/>
          <p:cNvPicPr>
            <a:picLocks noChangeAspect="1" noChangeArrowheads="1"/>
          </p:cNvPicPr>
          <p:nvPr/>
        </p:nvPicPr>
        <p:blipFill>
          <a:blip r:embed="rId3"/>
          <a:srcRect t="5208" b="56250"/>
          <a:stretch>
            <a:fillRect/>
          </a:stretch>
        </p:blipFill>
        <p:spPr bwMode="auto">
          <a:xfrm>
            <a:off x="142844" y="2000240"/>
            <a:ext cx="3086100" cy="2143140"/>
          </a:xfrm>
          <a:prstGeom prst="rect">
            <a:avLst/>
          </a:prstGeom>
          <a:noFill/>
        </p:spPr>
      </p:pic>
      <p:pic>
        <p:nvPicPr>
          <p:cNvPr id="36868" name="Picture 4" descr="C:\Users\007\Downloads\WhatsApp Image 2023-05-23 at 10.32.54.jpeg"/>
          <p:cNvPicPr>
            <a:picLocks noChangeAspect="1" noChangeArrowheads="1"/>
          </p:cNvPicPr>
          <p:nvPr/>
        </p:nvPicPr>
        <p:blipFill>
          <a:blip r:embed="rId3"/>
          <a:srcRect t="53125" b="6250"/>
          <a:stretch>
            <a:fillRect/>
          </a:stretch>
        </p:blipFill>
        <p:spPr bwMode="auto">
          <a:xfrm>
            <a:off x="3286116" y="2000240"/>
            <a:ext cx="2714644" cy="2143140"/>
          </a:xfrm>
          <a:prstGeom prst="rect">
            <a:avLst/>
          </a:prstGeom>
          <a:noFill/>
        </p:spPr>
      </p:pic>
      <p:pic>
        <p:nvPicPr>
          <p:cNvPr id="36869" name="Picture 5" descr="C:\Users\007\Downloads\WhatsApp Image 2023-05-23 at 10.32.55.jpeg"/>
          <p:cNvPicPr>
            <a:picLocks noChangeAspect="1" noChangeArrowheads="1"/>
          </p:cNvPicPr>
          <p:nvPr/>
        </p:nvPicPr>
        <p:blipFill>
          <a:blip r:embed="rId4"/>
          <a:srcRect t="5208" b="59375"/>
          <a:stretch>
            <a:fillRect/>
          </a:stretch>
        </p:blipFill>
        <p:spPr bwMode="auto">
          <a:xfrm>
            <a:off x="142844" y="4214818"/>
            <a:ext cx="3071834" cy="1779993"/>
          </a:xfrm>
          <a:prstGeom prst="rect">
            <a:avLst/>
          </a:prstGeom>
          <a:noFill/>
        </p:spPr>
      </p:pic>
      <p:pic>
        <p:nvPicPr>
          <p:cNvPr id="36870" name="Picture 6" descr="C:\Users\007\Downloads\WhatsApp Image 2023-05-23 at 10.32.55.jpeg"/>
          <p:cNvPicPr>
            <a:picLocks noChangeAspect="1" noChangeArrowheads="1"/>
          </p:cNvPicPr>
          <p:nvPr/>
        </p:nvPicPr>
        <p:blipFill>
          <a:blip r:embed="rId4"/>
          <a:srcRect t="55665" b="7291"/>
          <a:stretch>
            <a:fillRect/>
          </a:stretch>
        </p:blipFill>
        <p:spPr bwMode="auto">
          <a:xfrm>
            <a:off x="3286116" y="4214818"/>
            <a:ext cx="2714644" cy="1785950"/>
          </a:xfrm>
          <a:prstGeom prst="rect">
            <a:avLst/>
          </a:prstGeom>
          <a:noFill/>
        </p:spPr>
      </p:pic>
    </p:spTree>
    <p:extLst>
      <p:ext uri="{BB962C8B-B14F-4D97-AF65-F5344CB8AC3E}">
        <p14:creationId xmlns:p14="http://schemas.microsoft.com/office/powerpoint/2010/main" xmlns="" val="3873809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5F6EAEA-DB3A-4615-9D60-F53819CF1B33}" type="slidenum">
              <a:rPr lang="en-US" altLang="ru-RU" smtClean="0">
                <a:solidFill>
                  <a:srgbClr val="5FCBEF"/>
                </a:solidFill>
              </a:rPr>
              <a:pPr/>
              <a:t>14</a:t>
            </a:fld>
            <a:endParaRPr lang="en-US" altLang="ru-RU">
              <a:solidFill>
                <a:srgbClr val="5FCBEF"/>
              </a:solidFill>
            </a:endParaRPr>
          </a:p>
        </p:txBody>
      </p:sp>
      <p:sp>
        <p:nvSpPr>
          <p:cNvPr id="9218" name="AutoShape 2" descr="blob:https://web.whatsapp.com/e3568cd7-340e-4f3b-957a-7bfeec58085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142844" y="214290"/>
            <a:ext cx="8715436" cy="369332"/>
          </a:xfrm>
          <a:prstGeom prst="rect">
            <a:avLst/>
          </a:prstGeom>
        </p:spPr>
        <p:txBody>
          <a:bodyPr wrap="square">
            <a:spAutoFit/>
          </a:bodyPr>
          <a:lstStyle/>
          <a:p>
            <a:pPr algn="ctr"/>
            <a:r>
              <a:rPr lang="kk-KZ" b="1" dirty="0" smtClean="0"/>
              <a:t>17.11.2022ж</a:t>
            </a:r>
            <a:r>
              <a:rPr lang="ru-RU" b="1" dirty="0" smtClean="0"/>
              <a:t> </a:t>
            </a:r>
            <a:r>
              <a:rPr lang="kk-KZ" b="1" dirty="0" smtClean="0"/>
              <a:t>«Тәртіпке бас иген құл болмайды» тақырыпта семинар</a:t>
            </a:r>
            <a:endParaRPr lang="ru-RU" b="1" dirty="0"/>
          </a:p>
        </p:txBody>
      </p:sp>
      <p:pic>
        <p:nvPicPr>
          <p:cNvPr id="8" name="Рисунок 7"/>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57158" y="785794"/>
            <a:ext cx="5715039" cy="3427430"/>
          </a:xfrm>
          <a:prstGeom prst="rect">
            <a:avLst/>
          </a:prstGeom>
          <a:noFill/>
        </p:spPr>
      </p:pic>
      <p:pic>
        <p:nvPicPr>
          <p:cNvPr id="9" name="Рисунок 8"/>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57158" y="4286256"/>
            <a:ext cx="2644495" cy="1857388"/>
          </a:xfrm>
          <a:prstGeom prst="rect">
            <a:avLst/>
          </a:prstGeom>
          <a:noFill/>
        </p:spPr>
      </p:pic>
      <p:pic>
        <p:nvPicPr>
          <p:cNvPr id="10" name="Рисунок 9"/>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071802" y="4286256"/>
            <a:ext cx="3000396" cy="1909094"/>
          </a:xfrm>
          <a:prstGeom prst="rect">
            <a:avLst/>
          </a:prstGeom>
          <a:noFill/>
        </p:spPr>
      </p:pic>
      <p:sp>
        <p:nvSpPr>
          <p:cNvPr id="11" name="Прямоугольник 10"/>
          <p:cNvSpPr/>
          <p:nvPr/>
        </p:nvSpPr>
        <p:spPr>
          <a:xfrm>
            <a:off x="214282" y="6215082"/>
            <a:ext cx="8929718" cy="523220"/>
          </a:xfrm>
          <a:prstGeom prst="rect">
            <a:avLst/>
          </a:prstGeom>
        </p:spPr>
        <p:txBody>
          <a:bodyPr wrap="square">
            <a:spAutoFit/>
          </a:bodyPr>
          <a:lstStyle/>
          <a:p>
            <a:r>
              <a:rPr lang="en-US" sz="1400" dirty="0" smtClean="0"/>
              <a:t>https://m.facebook.com/story.php?story_fbid=pfbid0Q5dn9n6t55cWp6AZnpvSFuLSjaRmjgJMmWtoAvv1DcMPwfdhPKwRhs4URdMWQ5WSl&amp;id=100024607866042&amp;mibextid=Nif5oz</a:t>
            </a:r>
            <a:endParaRPr lang="ru-RU" sz="1400" dirty="0"/>
          </a:p>
        </p:txBody>
      </p:sp>
      <p:pic>
        <p:nvPicPr>
          <p:cNvPr id="41986" name="Picture 2" descr="C:\Users\007\Downloads\WhatsApp Image 2023-05-23 at 11.41.43 (1).jpeg"/>
          <p:cNvPicPr>
            <a:picLocks noChangeAspect="1" noChangeArrowheads="1"/>
          </p:cNvPicPr>
          <p:nvPr/>
        </p:nvPicPr>
        <p:blipFill>
          <a:blip r:embed="rId5"/>
          <a:srcRect t="17708" b="5208"/>
          <a:stretch>
            <a:fillRect/>
          </a:stretch>
        </p:blipFill>
        <p:spPr bwMode="auto">
          <a:xfrm>
            <a:off x="6143636" y="785794"/>
            <a:ext cx="2857520" cy="542928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214282" y="500042"/>
            <a:ext cx="5429288" cy="587853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01.12.2022ж күні</a:t>
            </a:r>
            <a:r>
              <a:rPr lang="ru-RU" sz="1400" dirty="0" smtClean="0">
                <a:latin typeface="Arial" pitchFamily="34" charset="0"/>
                <a:ea typeface="Calibri" pitchFamily="34" charset="0"/>
                <a:cs typeface="Arial" pitchFamily="34" charset="0"/>
              </a:rPr>
              <a:t>. </a:t>
            </a:r>
          </a:p>
          <a:p>
            <a:endParaRPr lang="ru-RU" sz="1400" dirty="0" smtClean="0">
              <a:latin typeface="Arial" pitchFamily="34" charset="0"/>
              <a:cs typeface="Arial" pitchFamily="34" charset="0"/>
            </a:endParaRPr>
          </a:p>
          <a:p>
            <a:r>
              <a:rPr lang="kk-KZ" sz="1400" b="1" dirty="0" smtClean="0">
                <a:solidFill>
                  <a:schemeClr val="tx1"/>
                </a:solidFill>
                <a:latin typeface="Times New Roman" pitchFamily="18" charset="0"/>
                <a:cs typeface="Times New Roman" pitchFamily="18" charset="0"/>
              </a:rPr>
              <a:t>Мақсаты : </a:t>
            </a:r>
            <a:endParaRPr lang="ru-RU" sz="1400" b="1" dirty="0" smtClean="0">
              <a:solidFill>
                <a:schemeClr val="tx1"/>
              </a:solidFill>
              <a:latin typeface="Times New Roman" pitchFamily="18" charset="0"/>
              <a:cs typeface="Times New Roman" pitchFamily="18" charset="0"/>
            </a:endParaRPr>
          </a:p>
          <a:p>
            <a:r>
              <a:rPr lang="kk-KZ" sz="1400" b="1" dirty="0" smtClean="0">
                <a:solidFill>
                  <a:schemeClr val="tx1"/>
                </a:solidFill>
                <a:latin typeface="Times New Roman" pitchFamily="18" charset="0"/>
                <a:cs typeface="Times New Roman" pitchFamily="18" charset="0"/>
              </a:rPr>
              <a:t>🔵 Отбасы тәрбиесі туралы ;</a:t>
            </a:r>
            <a:endParaRPr lang="ru-RU" sz="1400" b="1" dirty="0" smtClean="0">
              <a:solidFill>
                <a:schemeClr val="tx1"/>
              </a:solidFill>
              <a:latin typeface="Times New Roman" pitchFamily="18" charset="0"/>
              <a:cs typeface="Times New Roman" pitchFamily="18" charset="0"/>
            </a:endParaRPr>
          </a:p>
          <a:p>
            <a:r>
              <a:rPr lang="kk-KZ" sz="1400" b="1" dirty="0" smtClean="0">
                <a:solidFill>
                  <a:schemeClr val="tx1"/>
                </a:solidFill>
                <a:latin typeface="Times New Roman" pitchFamily="18" charset="0"/>
                <a:cs typeface="Times New Roman" pitchFamily="18" charset="0"/>
              </a:rPr>
              <a:t>🔵 Отбасындағы бала тәрбиесі ;</a:t>
            </a:r>
            <a:endParaRPr lang="ru-RU" sz="1400" b="1" dirty="0" smtClean="0">
              <a:solidFill>
                <a:schemeClr val="tx1"/>
              </a:solidFill>
              <a:latin typeface="Times New Roman" pitchFamily="18" charset="0"/>
              <a:cs typeface="Times New Roman" pitchFamily="18" charset="0"/>
            </a:endParaRPr>
          </a:p>
          <a:p>
            <a:r>
              <a:rPr lang="kk-KZ" sz="1400" b="1" dirty="0" smtClean="0">
                <a:solidFill>
                  <a:schemeClr val="tx1"/>
                </a:solidFill>
                <a:latin typeface="Times New Roman" pitchFamily="18" charset="0"/>
                <a:cs typeface="Times New Roman" pitchFamily="18" charset="0"/>
              </a:rPr>
              <a:t>🔵 Отбасындағы зорлық-зомбылыққа жол бермеу, оның алдын алу туралы </a:t>
            </a:r>
            <a:endParaRPr lang="ru-RU" sz="1400" b="1" dirty="0" smtClean="0">
              <a:solidFill>
                <a:schemeClr val="tx1"/>
              </a:solidFill>
              <a:latin typeface="Times New Roman" pitchFamily="18" charset="0"/>
              <a:cs typeface="Times New Roman" pitchFamily="18" charset="0"/>
            </a:endParaRPr>
          </a:p>
          <a:p>
            <a:r>
              <a:rPr lang="kk-KZ" sz="1400" b="1" dirty="0" smtClean="0">
                <a:solidFill>
                  <a:schemeClr val="tx1"/>
                </a:solidFill>
                <a:latin typeface="Times New Roman" pitchFamily="18" charset="0"/>
                <a:cs typeface="Times New Roman" pitchFamily="18" charset="0"/>
              </a:rPr>
              <a:t>🔵Ұл-қыздарымызды ұлтымызға жат қылықтардан алшақ ұстауға шақыру ; </a:t>
            </a:r>
            <a:endParaRPr lang="ru-RU" sz="1400" b="1" dirty="0" smtClean="0">
              <a:solidFill>
                <a:schemeClr val="tx1"/>
              </a:solidFill>
              <a:latin typeface="Times New Roman" pitchFamily="18" charset="0"/>
              <a:cs typeface="Times New Roman" pitchFamily="18" charset="0"/>
            </a:endParaRPr>
          </a:p>
          <a:p>
            <a:r>
              <a:rPr lang="kk-KZ" sz="1400" b="1" dirty="0" smtClean="0">
                <a:solidFill>
                  <a:schemeClr val="tx1"/>
                </a:solidFill>
                <a:latin typeface="Times New Roman" pitchFamily="18" charset="0"/>
                <a:cs typeface="Times New Roman" pitchFamily="18" charset="0"/>
              </a:rPr>
              <a:t>🔵Жастар арасында құқықбұзушылықты болдырмау, оның алдын алуға, </a:t>
            </a:r>
            <a:endParaRPr lang="ru-RU" sz="1400" b="1" dirty="0" smtClean="0">
              <a:solidFill>
                <a:schemeClr val="tx1"/>
              </a:solidFill>
              <a:latin typeface="Times New Roman" pitchFamily="18" charset="0"/>
              <a:cs typeface="Times New Roman" pitchFamily="18" charset="0"/>
            </a:endParaRPr>
          </a:p>
          <a:p>
            <a:r>
              <a:rPr lang="kk-KZ" sz="1400" b="1" dirty="0" smtClean="0">
                <a:solidFill>
                  <a:schemeClr val="tx1"/>
                </a:solidFill>
                <a:latin typeface="Times New Roman" pitchFamily="18" charset="0"/>
                <a:cs typeface="Times New Roman" pitchFamily="18" charset="0"/>
              </a:rPr>
              <a:t>🔵Заң білімі саласынан мағлұмат беру ; </a:t>
            </a:r>
            <a:endParaRPr lang="ru-RU" sz="1400" b="1" dirty="0" smtClean="0">
              <a:solidFill>
                <a:schemeClr val="tx1"/>
              </a:solidFill>
              <a:latin typeface="Times New Roman" pitchFamily="18" charset="0"/>
              <a:cs typeface="Times New Roman" pitchFamily="18" charset="0"/>
            </a:endParaRPr>
          </a:p>
          <a:p>
            <a:r>
              <a:rPr lang="kk-KZ" sz="1400" b="1" dirty="0" smtClean="0">
                <a:solidFill>
                  <a:schemeClr val="tx1"/>
                </a:solidFill>
                <a:latin typeface="Times New Roman" pitchFamily="18" charset="0"/>
                <a:cs typeface="Times New Roman" pitchFamily="18" charset="0"/>
              </a:rPr>
              <a:t>🔵 құқықтық сауаттылығын арттыруға ықпал жасау.  </a:t>
            </a:r>
            <a:endParaRPr lang="ru-RU" sz="1400" dirty="0" smtClean="0">
              <a:solidFill>
                <a:schemeClr val="tx1"/>
              </a:solidFill>
              <a:latin typeface="Arial" pitchFamily="34" charset="0"/>
              <a:ea typeface="Calibri" pitchFamily="34" charset="0"/>
              <a:cs typeface="Arial" pitchFamily="34" charset="0"/>
            </a:endParaRP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Тараз қаласынан арнайы келген психолог маманы Жанна Қабылбекова, Сарысу аудандық кеңес беру кабинетінің мамандары Қонырбекова Гулзира, Баққулиева Қанағат, аудан әкімдігі ішкі саясат бөлімінің бас маманы Жақсыпейілова Бауыржан , Сарысу АПБ ЖПҚБ-нің бастығы полиция капитаны Қуанышбаев Роллан Ғаниұлы, АПБ ЖПҚБ ЮПТ инспекторлары, полиция лейтенанты М. Дәулен, Ғ. Егембердиев,  АПБ ЖПҚБ УПИ полиция капитаны Ж. Амангелдиев, директордың</a:t>
            </a:r>
            <a:r>
              <a:rPr kumimoji="0" lang="kk-KZ" sz="1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тәрбие ісі жөніндегі орынбасары А.Қойлыбекова,</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колледж психологы А.Есболаеваның  қатысуымен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Отбасы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өмір айнасы</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тақырыпта сырласу кеші өткізілді.</a:t>
            </a:r>
            <a:r>
              <a:rPr kumimoji="0" lang="kk-KZ" sz="1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Студенттерге бірқатар құқықтық сауаттылық бойынша мағлұмат беріліп, түсіндіру , профилактикалық , кеңес беру жұмыстары жүргізілді.</a:t>
            </a:r>
            <a:endParaRPr kumimoji="0" lang="kk-KZ"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Прямоугольник 7"/>
          <p:cNvSpPr/>
          <p:nvPr/>
        </p:nvSpPr>
        <p:spPr>
          <a:xfrm>
            <a:off x="642910" y="0"/>
            <a:ext cx="8001056" cy="400110"/>
          </a:xfrm>
          <a:prstGeom prst="rect">
            <a:avLst/>
          </a:prstGeom>
        </p:spPr>
        <p:txBody>
          <a:bodyPr wrap="square">
            <a:spAutoFit/>
          </a:bodyPr>
          <a:lstStyle/>
          <a:p>
            <a:r>
              <a:rPr lang="kk-KZ" sz="2000" b="1" dirty="0" smtClean="0">
                <a:latin typeface="Calibri"/>
                <a:ea typeface="Calibri" pitchFamily="34" charset="0"/>
                <a:cs typeface="Times New Roman" pitchFamily="18" charset="0"/>
              </a:rPr>
              <a:t>«</a:t>
            </a:r>
            <a:r>
              <a:rPr lang="kk-KZ" sz="2000" b="1" dirty="0" smtClean="0">
                <a:latin typeface="Times New Roman" pitchFamily="18" charset="0"/>
                <a:ea typeface="Calibri" pitchFamily="34" charset="0"/>
                <a:cs typeface="Times New Roman" pitchFamily="18" charset="0"/>
              </a:rPr>
              <a:t>Отбасы </a:t>
            </a:r>
            <a:r>
              <a:rPr lang="kk-KZ" sz="2000" b="1" dirty="0" smtClean="0">
                <a:latin typeface="Calibri"/>
                <a:ea typeface="Calibri" pitchFamily="34" charset="0"/>
                <a:cs typeface="Times New Roman" pitchFamily="18" charset="0"/>
              </a:rPr>
              <a:t>–</a:t>
            </a:r>
            <a:r>
              <a:rPr lang="kk-KZ" sz="2000" b="1" dirty="0" smtClean="0">
                <a:latin typeface="Times New Roman" pitchFamily="18" charset="0"/>
                <a:ea typeface="Calibri" pitchFamily="34" charset="0"/>
                <a:cs typeface="Times New Roman" pitchFamily="18" charset="0"/>
              </a:rPr>
              <a:t>өмір айнасы </a:t>
            </a:r>
            <a:r>
              <a:rPr lang="kk-KZ" sz="2000" b="1" dirty="0" smtClean="0">
                <a:latin typeface="Calibri"/>
                <a:ea typeface="Calibri" pitchFamily="34" charset="0"/>
                <a:cs typeface="Times New Roman" pitchFamily="18" charset="0"/>
              </a:rPr>
              <a:t>»</a:t>
            </a:r>
            <a:r>
              <a:rPr lang="kk-KZ" sz="2000" b="1" dirty="0" smtClean="0">
                <a:latin typeface="Times New Roman" pitchFamily="18" charset="0"/>
                <a:ea typeface="Calibri" pitchFamily="34" charset="0"/>
                <a:cs typeface="Times New Roman" pitchFamily="18" charset="0"/>
              </a:rPr>
              <a:t> тақырыпта сырласу кеші </a:t>
            </a:r>
            <a:endParaRPr lang="ru-RU" sz="2000" b="1" dirty="0"/>
          </a:p>
        </p:txBody>
      </p:sp>
      <p:pic>
        <p:nvPicPr>
          <p:cNvPr id="46082" name="Picture 2" descr="C:\Users\007\Downloads\WhatsApp Image 2023-05-23 at 14.28.30.jpeg"/>
          <p:cNvPicPr>
            <a:picLocks noChangeAspect="1" noChangeArrowheads="1"/>
          </p:cNvPicPr>
          <p:nvPr/>
        </p:nvPicPr>
        <p:blipFill>
          <a:blip r:embed="rId2"/>
          <a:srcRect t="9375" b="6250"/>
          <a:stretch>
            <a:fillRect/>
          </a:stretch>
        </p:blipFill>
        <p:spPr bwMode="auto">
          <a:xfrm>
            <a:off x="5786446" y="500042"/>
            <a:ext cx="3214710" cy="5857916"/>
          </a:xfrm>
          <a:prstGeom prst="rect">
            <a:avLst/>
          </a:prstGeom>
          <a:noFill/>
        </p:spPr>
      </p:pic>
      <p:sp>
        <p:nvSpPr>
          <p:cNvPr id="12" name="Прямоугольник 11"/>
          <p:cNvSpPr/>
          <p:nvPr/>
        </p:nvSpPr>
        <p:spPr>
          <a:xfrm>
            <a:off x="0" y="6357958"/>
            <a:ext cx="9001156" cy="800219"/>
          </a:xfrm>
          <a:prstGeom prst="rect">
            <a:avLst/>
          </a:prstGeom>
        </p:spPr>
        <p:txBody>
          <a:bodyPr wrap="square">
            <a:spAutoFit/>
          </a:bodyPr>
          <a:lstStyle/>
          <a:p>
            <a:r>
              <a:rPr lang="kk-KZ" sz="1400" b="1" dirty="0" smtClean="0"/>
              <a:t>Сілтемесі:</a:t>
            </a:r>
            <a:r>
              <a:rPr lang="en-US" sz="1400" b="1" dirty="0" smtClean="0"/>
              <a:t>https://m.facebook.com/story.php?story_fbid=pfbid02fVjhhoDbCY4AKSphw9roGS9VutGpvPWyLot2Vkv135m1gYAFvr7wo98ua1oJJfAxl&amp;id=100024607866042&amp;mibextid=Nif5oz</a:t>
            </a:r>
            <a:endParaRPr lang="kk-KZ" sz="1400" b="1" dirty="0" smtClean="0"/>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5F6EAEA-DB3A-4615-9D60-F53819CF1B33}" type="slidenum">
              <a:rPr lang="en-US" altLang="ru-RU" smtClean="0">
                <a:solidFill>
                  <a:srgbClr val="5FCBEF"/>
                </a:solidFill>
              </a:rPr>
              <a:pPr/>
              <a:t>16</a:t>
            </a:fld>
            <a:endParaRPr lang="en-US" altLang="ru-RU">
              <a:solidFill>
                <a:srgbClr val="5FCBEF"/>
              </a:solidFill>
            </a:endParaRPr>
          </a:p>
        </p:txBody>
      </p:sp>
      <p:sp>
        <p:nvSpPr>
          <p:cNvPr id="6" name="Прямоугольник 5"/>
          <p:cNvSpPr/>
          <p:nvPr/>
        </p:nvSpPr>
        <p:spPr>
          <a:xfrm>
            <a:off x="785786" y="142852"/>
            <a:ext cx="7786742" cy="646331"/>
          </a:xfrm>
          <a:prstGeom prst="rect">
            <a:avLst/>
          </a:prstGeom>
        </p:spPr>
        <p:txBody>
          <a:bodyPr wrap="square">
            <a:spAutoFit/>
          </a:bodyPr>
          <a:lstStyle/>
          <a:p>
            <a:pPr algn="ctr"/>
            <a:r>
              <a:rPr lang="kk-KZ" b="1" dirty="0" smtClean="0">
                <a:latin typeface="Times New Roman" pitchFamily="18" charset="0"/>
                <a:cs typeface="Times New Roman" pitchFamily="18" charset="0"/>
              </a:rPr>
              <a:t>1-ші желтоқсан Дүниежүзілік АИТВ/ЖИТС-пен күрес күніне орай «АИТВ/ЖИТС-тің алдын алу» тақырыбында трени</a:t>
            </a:r>
            <a:endParaRPr lang="ru-RU" b="1" dirty="0">
              <a:latin typeface="Times New Roman" pitchFamily="18" charset="0"/>
              <a:cs typeface="Times New Roman" pitchFamily="18" charset="0"/>
            </a:endParaRPr>
          </a:p>
        </p:txBody>
      </p:sp>
      <p:sp>
        <p:nvSpPr>
          <p:cNvPr id="8" name="Прямоугольник 7"/>
          <p:cNvSpPr/>
          <p:nvPr/>
        </p:nvSpPr>
        <p:spPr>
          <a:xfrm>
            <a:off x="214282" y="6215082"/>
            <a:ext cx="8715436" cy="523220"/>
          </a:xfrm>
          <a:prstGeom prst="rect">
            <a:avLst/>
          </a:prstGeom>
        </p:spPr>
        <p:txBody>
          <a:bodyPr wrap="square">
            <a:spAutoFit/>
          </a:bodyPr>
          <a:lstStyle/>
          <a:p>
            <a:r>
              <a:rPr lang="kk-KZ" sz="1400" dirty="0" smtClean="0"/>
              <a:t>Сілтемесі:</a:t>
            </a:r>
            <a:r>
              <a:rPr lang="en-US" sz="1400" dirty="0" smtClean="0"/>
              <a:t>https://m.facebook.com/story.php?story_fbid=pfbid02dJHhyHSbntQQLH6emN8hCiTYnydhaR6r6YsrTzJoAcNqeBd4uVTHUst6Jrat4YXQl&amp;id=100024607866042&amp;mibextid=Nif5oz</a:t>
            </a:r>
            <a:endParaRPr lang="ru-RU" sz="1400" dirty="0"/>
          </a:p>
        </p:txBody>
      </p:sp>
      <p:sp>
        <p:nvSpPr>
          <p:cNvPr id="9" name="Прямоугольник 8"/>
          <p:cNvSpPr/>
          <p:nvPr/>
        </p:nvSpPr>
        <p:spPr>
          <a:xfrm>
            <a:off x="142844" y="857232"/>
            <a:ext cx="5715040" cy="5447645"/>
          </a:xfrm>
          <a:prstGeom prst="rect">
            <a:avLst/>
          </a:prstGeom>
        </p:spPr>
        <p:txBody>
          <a:bodyPr wrap="square">
            <a:spAutoFit/>
          </a:bodyPr>
          <a:lstStyle/>
          <a:p>
            <a:r>
              <a:rPr lang="ru-RU" sz="1200" dirty="0" smtClean="0"/>
              <a:t>1-ші </a:t>
            </a:r>
            <a:r>
              <a:rPr lang="ru-RU" sz="1200" dirty="0" err="1" smtClean="0"/>
              <a:t>желтоқсан Дүниежүзілік </a:t>
            </a:r>
            <a:r>
              <a:rPr lang="ru-RU" sz="1200" dirty="0" smtClean="0"/>
              <a:t>АИТВ/</a:t>
            </a:r>
            <a:r>
              <a:rPr lang="ru-RU" sz="1200" dirty="0" err="1" smtClean="0"/>
              <a:t>ЖИТС-пен</a:t>
            </a:r>
            <a:r>
              <a:rPr lang="ru-RU" sz="1200" dirty="0" smtClean="0"/>
              <a:t> </a:t>
            </a:r>
            <a:r>
              <a:rPr lang="ru-RU" sz="1200" dirty="0" err="1" smtClean="0"/>
              <a:t>күрес күніне орай</a:t>
            </a:r>
            <a:r>
              <a:rPr lang="ru-RU" sz="1200" dirty="0" smtClean="0"/>
              <a:t> </a:t>
            </a:r>
            <a:r>
              <a:rPr lang="ru-RU" sz="1200" dirty="0" err="1" smtClean="0"/>
              <a:t>Жаңатас көпсалалы колледжінің медбикесі</a:t>
            </a:r>
            <a:r>
              <a:rPr lang="ru-RU" sz="1200" dirty="0" smtClean="0"/>
              <a:t> Н.</a:t>
            </a:r>
            <a:r>
              <a:rPr lang="ru-RU" sz="1200" dirty="0" err="1" smtClean="0"/>
              <a:t>Абдуллаеваның  ұйымдастыруымен </a:t>
            </a:r>
            <a:r>
              <a:rPr lang="ru-RU" sz="1200" dirty="0" smtClean="0"/>
              <a:t>колледж </a:t>
            </a:r>
            <a:r>
              <a:rPr lang="ru-RU" sz="1200" dirty="0" err="1" smtClean="0"/>
              <a:t>студенттері</a:t>
            </a:r>
            <a:r>
              <a:rPr lang="ru-RU" sz="1200" dirty="0" smtClean="0"/>
              <a:t> </a:t>
            </a:r>
            <a:r>
              <a:rPr lang="ru-RU" sz="1200" dirty="0" err="1" smtClean="0"/>
              <a:t>арасында</a:t>
            </a:r>
            <a:r>
              <a:rPr lang="ru-RU" sz="1200" dirty="0" smtClean="0"/>
              <a:t> "АИТВ/ЖИТС </a:t>
            </a:r>
            <a:r>
              <a:rPr lang="ru-RU" sz="1200" dirty="0" err="1" smtClean="0"/>
              <a:t>-тің алдын</a:t>
            </a:r>
            <a:r>
              <a:rPr lang="ru-RU" sz="1200" dirty="0" smtClean="0"/>
              <a:t> </a:t>
            </a:r>
            <a:r>
              <a:rPr lang="ru-RU" sz="1200" dirty="0" err="1" smtClean="0"/>
              <a:t>алу</a:t>
            </a:r>
            <a:r>
              <a:rPr lang="ru-RU" sz="1200" dirty="0" smtClean="0"/>
              <a:t>" </a:t>
            </a:r>
            <a:r>
              <a:rPr lang="ru-RU" sz="1200" dirty="0" err="1" smtClean="0"/>
              <a:t>тақырыбында </a:t>
            </a:r>
            <a:r>
              <a:rPr lang="ru-RU" sz="1200" dirty="0" smtClean="0"/>
              <a:t>акция </a:t>
            </a:r>
            <a:r>
              <a:rPr lang="ru-RU" sz="1200" dirty="0" err="1" smtClean="0"/>
              <a:t>өткізілді</a:t>
            </a:r>
            <a:r>
              <a:rPr lang="ru-RU" sz="1200" dirty="0" smtClean="0"/>
              <a:t>. </a:t>
            </a:r>
            <a:r>
              <a:rPr lang="ru-RU" sz="1200" dirty="0" err="1" smtClean="0"/>
              <a:t>Акцияға Жастар</a:t>
            </a:r>
            <a:r>
              <a:rPr lang="ru-RU" sz="1200" dirty="0" smtClean="0"/>
              <a:t> </a:t>
            </a:r>
            <a:r>
              <a:rPr lang="ru-RU" sz="1200" dirty="0" err="1" smtClean="0"/>
              <a:t>денсаулық орталығының психологы</a:t>
            </a:r>
            <a:r>
              <a:rPr lang="ru-RU" sz="1200" dirty="0" smtClean="0"/>
              <a:t> </a:t>
            </a:r>
            <a:r>
              <a:rPr lang="ru-RU" sz="1200" dirty="0" err="1" smtClean="0"/>
              <a:t>Ж.Абдикеева,медбикесі</a:t>
            </a:r>
            <a:r>
              <a:rPr lang="ru-RU" sz="1200" dirty="0" smtClean="0"/>
              <a:t> </a:t>
            </a:r>
            <a:r>
              <a:rPr lang="ru-RU" sz="1200" dirty="0" err="1" smtClean="0"/>
              <a:t>Г.Якупова</a:t>
            </a:r>
            <a:r>
              <a:rPr lang="ru-RU" sz="1200" dirty="0" smtClean="0"/>
              <a:t>, ДТІЖО А.</a:t>
            </a:r>
            <a:r>
              <a:rPr lang="ru-RU" sz="1200" dirty="0" err="1" smtClean="0"/>
              <a:t>Қойлыбековалар қатысты</a:t>
            </a:r>
            <a:r>
              <a:rPr lang="ru-RU" sz="1200" dirty="0" smtClean="0"/>
              <a:t>. </a:t>
            </a:r>
            <a:r>
              <a:rPr lang="ru-RU" sz="1200" dirty="0" err="1" smtClean="0"/>
              <a:t>Жиында</a:t>
            </a:r>
            <a:r>
              <a:rPr lang="ru-RU" sz="1200" dirty="0" smtClean="0"/>
              <a:t> </a:t>
            </a:r>
            <a:r>
              <a:rPr lang="ru-RU" sz="1200" dirty="0" err="1" smtClean="0"/>
              <a:t>студенттермен</a:t>
            </a:r>
            <a:r>
              <a:rPr lang="ru-RU" sz="1200" dirty="0" smtClean="0"/>
              <a:t> </a:t>
            </a:r>
            <a:r>
              <a:rPr lang="ru-RU" sz="1200" dirty="0" err="1" smtClean="0"/>
              <a:t>ситуациялық ойындар</a:t>
            </a:r>
            <a:r>
              <a:rPr lang="ru-RU" sz="1200" dirty="0" smtClean="0"/>
              <a:t> </a:t>
            </a:r>
            <a:r>
              <a:rPr lang="ru-RU" sz="1200" dirty="0" err="1" smtClean="0"/>
              <a:t>ойнатылып</a:t>
            </a:r>
            <a:r>
              <a:rPr lang="ru-RU" sz="1200" dirty="0" smtClean="0"/>
              <a:t>, </a:t>
            </a:r>
            <a:r>
              <a:rPr lang="ru-RU" sz="1200" dirty="0" err="1" smtClean="0"/>
              <a:t>баяндамалар</a:t>
            </a:r>
            <a:r>
              <a:rPr lang="ru-RU" sz="1200" dirty="0" smtClean="0"/>
              <a:t> </a:t>
            </a:r>
            <a:r>
              <a:rPr lang="ru-RU" sz="1200" dirty="0" err="1" smtClean="0"/>
              <a:t>оқылды.</a:t>
            </a:r>
            <a:r>
              <a:rPr lang="ru-RU" sz="1200" dirty="0" smtClean="0"/>
              <a:t>     1 </a:t>
            </a:r>
            <a:r>
              <a:rPr lang="ru-RU" sz="1200" dirty="0" err="1" smtClean="0"/>
              <a:t>желтоқсан </a:t>
            </a:r>
            <a:r>
              <a:rPr lang="ru-RU" sz="1200" dirty="0" smtClean="0"/>
              <a:t>– </a:t>
            </a:r>
            <a:r>
              <a:rPr lang="ru-RU" sz="1200" dirty="0" err="1" smtClean="0"/>
              <a:t>Дүниежүзілік </a:t>
            </a:r>
            <a:r>
              <a:rPr lang="ru-RU" sz="1200" dirty="0" smtClean="0"/>
              <a:t>ЖИТС/</a:t>
            </a:r>
            <a:r>
              <a:rPr lang="ru-RU" sz="1200" dirty="0" err="1" smtClean="0"/>
              <a:t>АИТВ-пен</a:t>
            </a:r>
            <a:r>
              <a:rPr lang="ru-RU" sz="1200" dirty="0" smtClean="0"/>
              <a:t> </a:t>
            </a:r>
            <a:r>
              <a:rPr lang="ru-RU" sz="1200" dirty="0" err="1" smtClean="0"/>
              <a:t>күрес күні Бүкіләлемдік денсаулық сақтау ұйымының шешімімен</a:t>
            </a:r>
            <a:r>
              <a:rPr lang="ru-RU" sz="1200" dirty="0" smtClean="0"/>
              <a:t> 1988 </a:t>
            </a:r>
            <a:r>
              <a:rPr lang="ru-RU" sz="1200" dirty="0" err="1" smtClean="0"/>
              <a:t>жылдан</a:t>
            </a:r>
            <a:r>
              <a:rPr lang="ru-RU" sz="1200" dirty="0" smtClean="0"/>
              <a:t> </a:t>
            </a:r>
            <a:r>
              <a:rPr lang="ru-RU" sz="1200" dirty="0" err="1" smtClean="0"/>
              <a:t>бастап</a:t>
            </a:r>
            <a:r>
              <a:rPr lang="ru-RU" sz="1200" dirty="0" smtClean="0"/>
              <a:t> </a:t>
            </a:r>
            <a:r>
              <a:rPr lang="ru-RU" sz="1200" dirty="0" err="1" smtClean="0"/>
              <a:t>жыл</a:t>
            </a:r>
            <a:r>
              <a:rPr lang="ru-RU" sz="1200" dirty="0" smtClean="0"/>
              <a:t> </a:t>
            </a:r>
            <a:r>
              <a:rPr lang="ru-RU" sz="1200" dirty="0" err="1" smtClean="0"/>
              <a:t>сайын</a:t>
            </a:r>
            <a:r>
              <a:rPr lang="ru-RU" sz="1200" dirty="0" smtClean="0"/>
              <a:t> </a:t>
            </a:r>
            <a:r>
              <a:rPr lang="ru-RU" sz="1200" dirty="0" err="1" smtClean="0"/>
              <a:t>атап</a:t>
            </a:r>
            <a:r>
              <a:rPr lang="ru-RU" sz="1200" dirty="0" smtClean="0"/>
              <a:t> </a:t>
            </a:r>
            <a:r>
              <a:rPr lang="ru-RU" sz="1200" dirty="0" err="1" smtClean="0"/>
              <a:t>өтіледі</a:t>
            </a:r>
            <a:r>
              <a:rPr lang="ru-RU" sz="1200" dirty="0" smtClean="0"/>
              <a:t>.</a:t>
            </a:r>
            <a:r>
              <a:rPr lang="ru-RU" sz="1200" dirty="0" err="1" smtClean="0"/>
              <a:t>АИТВ-инфекциясы-адамның иммун</a:t>
            </a:r>
            <a:r>
              <a:rPr lang="ru-RU" sz="1200" dirty="0" smtClean="0"/>
              <a:t> </a:t>
            </a:r>
            <a:r>
              <a:rPr lang="ru-RU" sz="1200" dirty="0" err="1" smtClean="0"/>
              <a:t>тапшылығы вирусын</a:t>
            </a:r>
            <a:r>
              <a:rPr lang="ru-RU" sz="1200" dirty="0" smtClean="0"/>
              <a:t> </a:t>
            </a:r>
            <a:r>
              <a:rPr lang="ru-RU" sz="1200" dirty="0" err="1" smtClean="0"/>
              <a:t>тудыратын</a:t>
            </a:r>
            <a:r>
              <a:rPr lang="ru-RU" sz="1200" dirty="0" smtClean="0"/>
              <a:t> </a:t>
            </a:r>
            <a:r>
              <a:rPr lang="ru-RU" sz="1200" dirty="0" err="1" smtClean="0"/>
              <a:t>баяу</a:t>
            </a:r>
            <a:r>
              <a:rPr lang="ru-RU" sz="1200" dirty="0" smtClean="0"/>
              <a:t> </a:t>
            </a:r>
            <a:r>
              <a:rPr lang="ru-RU" sz="1200" dirty="0" err="1" smtClean="0"/>
              <a:t>үдемелі </a:t>
            </a:r>
            <a:r>
              <a:rPr lang="ru-RU" sz="1200" dirty="0" smtClean="0"/>
              <a:t>ауру. Вирус </a:t>
            </a:r>
            <a:r>
              <a:rPr lang="ru-RU" sz="1200" dirty="0" err="1" smtClean="0"/>
              <a:t>өз бетінде</a:t>
            </a:r>
            <a:r>
              <a:rPr lang="ru-RU" sz="1200" dirty="0" smtClean="0"/>
              <a:t> </a:t>
            </a:r>
            <a:r>
              <a:rPr lang="en-US" sz="1200" dirty="0" smtClean="0"/>
              <a:t>CD4 </a:t>
            </a:r>
            <a:r>
              <a:rPr lang="ru-RU" sz="1200" dirty="0" err="1" smtClean="0"/>
              <a:t>рецепторлары</a:t>
            </a:r>
            <a:r>
              <a:rPr lang="ru-RU" sz="1200" dirty="0" smtClean="0"/>
              <a:t> бар </a:t>
            </a:r>
            <a:r>
              <a:rPr lang="ru-RU" sz="1200" dirty="0" err="1" smtClean="0"/>
              <a:t>иммундық жүйенің жасушаларын</a:t>
            </a:r>
            <a:r>
              <a:rPr lang="ru-RU" sz="1200" dirty="0" smtClean="0"/>
              <a:t> </a:t>
            </a:r>
            <a:r>
              <a:rPr lang="ru-RU" sz="1200" dirty="0" err="1" smtClean="0"/>
              <a:t>зақымдайды</a:t>
            </a:r>
            <a:r>
              <a:rPr lang="ru-RU" sz="1200" dirty="0" smtClean="0"/>
              <a:t>. АИТВ </a:t>
            </a:r>
            <a:r>
              <a:rPr lang="ru-RU" sz="1200" dirty="0" err="1" smtClean="0"/>
              <a:t>адамның иммундық жүйесін бұзып</a:t>
            </a:r>
            <a:r>
              <a:rPr lang="ru-RU" sz="1200" dirty="0" smtClean="0"/>
              <a:t>, </a:t>
            </a:r>
            <a:r>
              <a:rPr lang="ru-RU" sz="1200" dirty="0" err="1" smtClean="0"/>
              <a:t>оның басқа </a:t>
            </a:r>
            <a:r>
              <a:rPr lang="ru-RU" sz="1200" dirty="0" smtClean="0"/>
              <a:t>да </a:t>
            </a:r>
            <a:r>
              <a:rPr lang="ru-RU" sz="1200" dirty="0" err="1" smtClean="0"/>
              <a:t>жұқпалы ауруларының дамуына</a:t>
            </a:r>
            <a:r>
              <a:rPr lang="ru-RU" sz="1200" dirty="0" smtClean="0"/>
              <a:t> </a:t>
            </a:r>
            <a:r>
              <a:rPr lang="ru-RU" sz="1200" dirty="0" err="1" smtClean="0"/>
              <a:t>ықпал етеді</a:t>
            </a:r>
            <a:r>
              <a:rPr lang="ru-RU" sz="1200" dirty="0" smtClean="0"/>
              <a:t>, </a:t>
            </a:r>
            <a:r>
              <a:rPr lang="ru-RU" sz="1200" dirty="0" err="1" smtClean="0"/>
              <a:t>өйткені иммундық жүйе ағзаны </a:t>
            </a:r>
            <a:r>
              <a:rPr lang="ru-RU" sz="1200" dirty="0" smtClean="0"/>
              <a:t>ауру </a:t>
            </a:r>
            <a:r>
              <a:rPr lang="ru-RU" sz="1200" dirty="0" err="1" smtClean="0"/>
              <a:t>тудыратын</a:t>
            </a:r>
            <a:r>
              <a:rPr lang="ru-RU" sz="1200" dirty="0" smtClean="0"/>
              <a:t> </a:t>
            </a:r>
            <a:r>
              <a:rPr lang="ru-RU" sz="1200" dirty="0" err="1" smtClean="0"/>
              <a:t>микроорганизмдерден</a:t>
            </a:r>
            <a:r>
              <a:rPr lang="ru-RU" sz="1200" dirty="0" smtClean="0"/>
              <a:t> </a:t>
            </a:r>
            <a:r>
              <a:rPr lang="ru-RU" sz="1200" dirty="0" err="1" smtClean="0"/>
              <a:t>қорғау қабілетін жоғалтады</a:t>
            </a:r>
            <a:r>
              <a:rPr lang="ru-RU" sz="1200" dirty="0" smtClean="0"/>
              <a:t>. АИТВ </a:t>
            </a:r>
            <a:r>
              <a:rPr lang="ru-RU" sz="1200" dirty="0" err="1" smtClean="0"/>
              <a:t>жұқтырған адам</a:t>
            </a:r>
            <a:r>
              <a:rPr lang="ru-RU" sz="1200" dirty="0" smtClean="0"/>
              <a:t> </a:t>
            </a:r>
            <a:r>
              <a:rPr lang="ru-RU" sz="1200" dirty="0" err="1" smtClean="0"/>
              <a:t>уақыт өте келе</a:t>
            </a:r>
            <a:r>
              <a:rPr lang="ru-RU" sz="1200" dirty="0" smtClean="0"/>
              <a:t> </a:t>
            </a:r>
            <a:r>
              <a:rPr lang="ru-RU" sz="1200" dirty="0" err="1" smtClean="0"/>
              <a:t>дені</a:t>
            </a:r>
            <a:r>
              <a:rPr lang="ru-RU" sz="1200" dirty="0" smtClean="0"/>
              <a:t> </a:t>
            </a:r>
            <a:r>
              <a:rPr lang="ru-RU" sz="1200" dirty="0" err="1" smtClean="0"/>
              <a:t>сау</a:t>
            </a:r>
            <a:r>
              <a:rPr lang="ru-RU" sz="1200" dirty="0" smtClean="0"/>
              <a:t> </a:t>
            </a:r>
            <a:r>
              <a:rPr lang="ru-RU" sz="1200" dirty="0" err="1" smtClean="0"/>
              <a:t>адамдар</a:t>
            </a:r>
            <a:r>
              <a:rPr lang="ru-RU" sz="1200" dirty="0" smtClean="0"/>
              <a:t> </a:t>
            </a:r>
            <a:r>
              <a:rPr lang="ru-RU" sz="1200" dirty="0" err="1" smtClean="0"/>
              <a:t>үшін ешқандай қауіп төндірмейтін микроағзаларға </a:t>
            </a:r>
            <a:r>
              <a:rPr lang="ru-RU" sz="1200" dirty="0" smtClean="0"/>
              <a:t>да </a:t>
            </a:r>
            <a:r>
              <a:rPr lang="ru-RU" sz="1200" dirty="0" err="1" smtClean="0"/>
              <a:t>сезімтал</a:t>
            </a:r>
            <a:r>
              <a:rPr lang="ru-RU" sz="1200" dirty="0" smtClean="0"/>
              <a:t> болады.</a:t>
            </a:r>
            <a:r>
              <a:rPr lang="ru-RU" sz="1200" dirty="0" err="1" smtClean="0"/>
              <a:t>Адамның иммун</a:t>
            </a:r>
            <a:r>
              <a:rPr lang="ru-RU" sz="1200" dirty="0" smtClean="0"/>
              <a:t> </a:t>
            </a:r>
            <a:r>
              <a:rPr lang="ru-RU" sz="1200" dirty="0" err="1" smtClean="0"/>
              <a:t>тапшылығы </a:t>
            </a:r>
            <a:r>
              <a:rPr lang="ru-RU" sz="1200" dirty="0" smtClean="0"/>
              <a:t>вирусы </a:t>
            </a:r>
            <a:r>
              <a:rPr lang="ru-RU" sz="1200" dirty="0" err="1" smtClean="0"/>
              <a:t>адамнан</a:t>
            </a:r>
            <a:r>
              <a:rPr lang="ru-RU" sz="1200" dirty="0" smtClean="0"/>
              <a:t> </a:t>
            </a:r>
            <a:r>
              <a:rPr lang="ru-RU" sz="1200" dirty="0" err="1" smtClean="0"/>
              <a:t>адамға беріледі</a:t>
            </a:r>
            <a:r>
              <a:rPr lang="ru-RU" sz="1200" dirty="0" smtClean="0"/>
              <a:t>. АИТВ </a:t>
            </a:r>
            <a:r>
              <a:rPr lang="ru-RU" sz="1200" dirty="0" err="1" smtClean="0"/>
              <a:t>жұқтырған адамды</a:t>
            </a:r>
            <a:r>
              <a:rPr lang="ru-RU" sz="1200" dirty="0" smtClean="0"/>
              <a:t> АИТВ </a:t>
            </a:r>
            <a:r>
              <a:rPr lang="ru-RU" sz="1200" dirty="0" err="1" smtClean="0"/>
              <a:t>жұқтырғандар деп</a:t>
            </a:r>
            <a:r>
              <a:rPr lang="ru-RU" sz="1200" dirty="0" smtClean="0"/>
              <a:t> атайды.</a:t>
            </a:r>
            <a:r>
              <a:rPr lang="ru-RU" sz="1200" dirty="0" err="1" smtClean="0"/>
              <a:t>ЖИТСЖұқтырылған иммун</a:t>
            </a:r>
            <a:r>
              <a:rPr lang="ru-RU" sz="1200" dirty="0" smtClean="0"/>
              <a:t> </a:t>
            </a:r>
            <a:r>
              <a:rPr lang="ru-RU" sz="1200" dirty="0" err="1" smtClean="0"/>
              <a:t>тапшылығы синдромы-бұл оның АИТВ-ның зақымдануы салдарынан</a:t>
            </a:r>
            <a:r>
              <a:rPr lang="ru-RU" sz="1200" dirty="0" smtClean="0"/>
              <a:t> </a:t>
            </a:r>
            <a:r>
              <a:rPr lang="ru-RU" sz="1200" dirty="0" err="1" smtClean="0"/>
              <a:t>иммундық жүйенің жеткіліксіз</a:t>
            </a:r>
            <a:r>
              <a:rPr lang="ru-RU" sz="1200" dirty="0" smtClean="0"/>
              <a:t> </a:t>
            </a:r>
            <a:r>
              <a:rPr lang="ru-RU" sz="1200" dirty="0" err="1" smtClean="0"/>
              <a:t>жұмыс істеуінен</a:t>
            </a:r>
            <a:r>
              <a:rPr lang="ru-RU" sz="1200" dirty="0" smtClean="0"/>
              <a:t> </a:t>
            </a:r>
            <a:r>
              <a:rPr lang="ru-RU" sz="1200" dirty="0" err="1" smtClean="0"/>
              <a:t>туындаған аурулардың үйлесімі</a:t>
            </a:r>
            <a:r>
              <a:rPr lang="ru-RU" sz="1200" dirty="0" smtClean="0"/>
              <a:t>. ЖИТС </a:t>
            </a:r>
            <a:r>
              <a:rPr lang="ru-RU" sz="1200" dirty="0" err="1" smtClean="0"/>
              <a:t>туралы</a:t>
            </a:r>
            <a:r>
              <a:rPr lang="ru-RU" sz="1200" dirty="0" smtClean="0"/>
              <a:t> АИТВ </a:t>
            </a:r>
            <a:r>
              <a:rPr lang="ru-RU" sz="1200" dirty="0" err="1" smtClean="0"/>
              <a:t>жұқтырған адамда</a:t>
            </a:r>
            <a:r>
              <a:rPr lang="ru-RU" sz="1200" dirty="0" smtClean="0"/>
              <a:t> </a:t>
            </a:r>
            <a:r>
              <a:rPr lang="ru-RU" sz="1200" dirty="0" err="1" smtClean="0"/>
              <a:t>вирусты</a:t>
            </a:r>
            <a:r>
              <a:rPr lang="ru-RU" sz="1200" dirty="0" smtClean="0"/>
              <a:t> </a:t>
            </a:r>
            <a:r>
              <a:rPr lang="ru-RU" sz="1200" dirty="0" err="1" smtClean="0"/>
              <a:t>бүлдірген иммундық жүйенің тиімсіз</a:t>
            </a:r>
            <a:r>
              <a:rPr lang="ru-RU" sz="1200" dirty="0" smtClean="0"/>
              <a:t> </a:t>
            </a:r>
            <a:r>
              <a:rPr lang="ru-RU" sz="1200" dirty="0" err="1" smtClean="0"/>
              <a:t>жұмыс істеуіне</a:t>
            </a:r>
            <a:r>
              <a:rPr lang="ru-RU" sz="1200" dirty="0" smtClean="0"/>
              <a:t> </a:t>
            </a:r>
            <a:r>
              <a:rPr lang="ru-RU" sz="1200" dirty="0" err="1" smtClean="0"/>
              <a:t>байланысты</a:t>
            </a:r>
            <a:r>
              <a:rPr lang="ru-RU" sz="1200" dirty="0" smtClean="0"/>
              <a:t> </a:t>
            </a:r>
            <a:r>
              <a:rPr lang="ru-RU" sz="1200" dirty="0" err="1" smtClean="0"/>
              <a:t>жұқпалы аурулар</a:t>
            </a:r>
            <a:r>
              <a:rPr lang="ru-RU" sz="1200" dirty="0" smtClean="0"/>
              <a:t> </a:t>
            </a:r>
            <a:r>
              <a:rPr lang="ru-RU" sz="1200" dirty="0" err="1" smtClean="0"/>
              <a:t>пайда</a:t>
            </a:r>
            <a:r>
              <a:rPr lang="ru-RU" sz="1200" dirty="0" smtClean="0"/>
              <a:t> </a:t>
            </a:r>
            <a:r>
              <a:rPr lang="ru-RU" sz="1200" dirty="0" err="1" smtClean="0"/>
              <a:t>болған жағдайда айтады.АИТВ</a:t>
            </a:r>
            <a:r>
              <a:rPr lang="ru-RU" sz="1200" dirty="0" smtClean="0"/>
              <a:t> </a:t>
            </a:r>
            <a:r>
              <a:rPr lang="ru-RU" sz="1200" dirty="0" err="1" smtClean="0"/>
              <a:t>жұқтыру </a:t>
            </a:r>
            <a:r>
              <a:rPr lang="ru-RU" sz="1200" dirty="0" smtClean="0"/>
              <a:t>жолдары:</a:t>
            </a:r>
            <a:r>
              <a:rPr lang="ru-RU" sz="1200" dirty="0" err="1" smtClean="0"/>
              <a:t>Науқастың қанымен жанасқан кезде;Спермамен</a:t>
            </a:r>
            <a:r>
              <a:rPr lang="ru-RU" sz="1200" dirty="0" smtClean="0"/>
              <a:t>, </a:t>
            </a:r>
            <a:r>
              <a:rPr lang="ru-RU" sz="1200" dirty="0" err="1" smtClean="0"/>
              <a:t>науқастың қынап бөлінуімен байланыста</a:t>
            </a:r>
            <a:r>
              <a:rPr lang="ru-RU" sz="1200" dirty="0" smtClean="0"/>
              <a:t> </a:t>
            </a:r>
            <a:r>
              <a:rPr lang="ru-RU" sz="1200" dirty="0" err="1" smtClean="0"/>
              <a:t>болған кезде.АИТВ</a:t>
            </a:r>
            <a:r>
              <a:rPr lang="ru-RU" sz="1200" dirty="0" smtClean="0"/>
              <a:t> </a:t>
            </a:r>
            <a:r>
              <a:rPr lang="ru-RU" sz="1200" dirty="0" err="1" smtClean="0"/>
              <a:t>жұқтырған әйел баланы</a:t>
            </a:r>
            <a:r>
              <a:rPr lang="ru-RU" sz="1200" dirty="0" smtClean="0"/>
              <a:t> </a:t>
            </a:r>
            <a:r>
              <a:rPr lang="ru-RU" sz="1200" dirty="0" err="1" smtClean="0"/>
              <a:t>емшекпен</a:t>
            </a:r>
            <a:r>
              <a:rPr lang="ru-RU" sz="1200" dirty="0" smtClean="0"/>
              <a:t> емізгенде.</a:t>
            </a:r>
            <a:r>
              <a:rPr lang="ru-RU" sz="1200" dirty="0" err="1" smtClean="0"/>
              <a:t>Жұқтыру қаупі қанмен</a:t>
            </a:r>
            <a:r>
              <a:rPr lang="ru-RU" sz="1200" dirty="0" smtClean="0"/>
              <a:t>, </a:t>
            </a:r>
            <a:r>
              <a:rPr lang="ru-RU" sz="1200" dirty="0" err="1" smtClean="0"/>
              <a:t>шәуетімен</a:t>
            </a:r>
            <a:r>
              <a:rPr lang="ru-RU" sz="1200" dirty="0" smtClean="0"/>
              <a:t>, </a:t>
            </a:r>
            <a:r>
              <a:rPr lang="ru-RU" sz="1200" dirty="0" err="1" smtClean="0"/>
              <a:t>қынап бөлінуімен және ананың сүтімен байланыста</a:t>
            </a:r>
            <a:r>
              <a:rPr lang="ru-RU" sz="1200" dirty="0" smtClean="0"/>
              <a:t> </a:t>
            </a:r>
            <a:r>
              <a:rPr lang="ru-RU" sz="1200" dirty="0" err="1" smtClean="0"/>
              <a:t>болғанда ғана пайда</a:t>
            </a:r>
            <a:r>
              <a:rPr lang="ru-RU" sz="1200" dirty="0" smtClean="0"/>
              <a:t> </a:t>
            </a:r>
            <a:r>
              <a:rPr lang="ru-RU" sz="1200" dirty="0" err="1" smtClean="0"/>
              <a:t>болады</a:t>
            </a:r>
            <a:r>
              <a:rPr lang="ru-RU" sz="1200" dirty="0" smtClean="0"/>
              <a:t>. </a:t>
            </a:r>
            <a:r>
              <a:rPr lang="ru-RU" sz="1200" dirty="0" err="1" smtClean="0"/>
              <a:t>Зәрде, нәжісте, құсу, сілекейде</a:t>
            </a:r>
            <a:r>
              <a:rPr lang="ru-RU" sz="1200" dirty="0" smtClean="0"/>
              <a:t>, </a:t>
            </a:r>
            <a:r>
              <a:rPr lang="ru-RU" sz="1200" dirty="0" err="1" smtClean="0"/>
              <a:t>көз жасы</a:t>
            </a:r>
            <a:r>
              <a:rPr lang="ru-RU" sz="1200" dirty="0" smtClean="0"/>
              <a:t> мен </a:t>
            </a:r>
            <a:r>
              <a:rPr lang="ru-RU" sz="1200" dirty="0" err="1" smtClean="0"/>
              <a:t>терінде</a:t>
            </a:r>
            <a:r>
              <a:rPr lang="ru-RU" sz="1200" dirty="0" smtClean="0"/>
              <a:t> де АИТВ бар, </a:t>
            </a:r>
            <a:r>
              <a:rPr lang="ru-RU" sz="1200" dirty="0" err="1" smtClean="0"/>
              <a:t>бірақ </a:t>
            </a:r>
            <a:r>
              <a:rPr lang="ru-RU" sz="1200" dirty="0" smtClean="0"/>
              <a:t>аз </a:t>
            </a:r>
            <a:r>
              <a:rPr lang="ru-RU" sz="1200" dirty="0" err="1" smtClean="0"/>
              <a:t>мөлшерде</a:t>
            </a:r>
            <a:r>
              <a:rPr lang="ru-RU" sz="1200" dirty="0" smtClean="0"/>
              <a:t>.</a:t>
            </a:r>
            <a:r>
              <a:rPr lang="ru-RU" sz="1200" dirty="0" err="1" smtClean="0"/>
              <a:t>АИТВ-инфекциясын</a:t>
            </a:r>
            <a:r>
              <a:rPr lang="ru-RU" sz="1200" dirty="0" smtClean="0"/>
              <a:t> </a:t>
            </a:r>
            <a:r>
              <a:rPr lang="ru-RU" sz="1200" dirty="0" err="1" smtClean="0"/>
              <a:t>жанасу</a:t>
            </a:r>
            <a:r>
              <a:rPr lang="ru-RU" sz="1200" dirty="0" smtClean="0"/>
              <a:t>, </a:t>
            </a:r>
            <a:r>
              <a:rPr lang="ru-RU" sz="1200" dirty="0" err="1" smtClean="0"/>
              <a:t>қол алысу</a:t>
            </a:r>
            <a:r>
              <a:rPr lang="ru-RU" sz="1200" dirty="0" smtClean="0"/>
              <a:t>, </a:t>
            </a:r>
            <a:r>
              <a:rPr lang="ru-RU" sz="1200" dirty="0" err="1" smtClean="0"/>
              <a:t>сүйесу, </a:t>
            </a:r>
            <a:r>
              <a:rPr lang="ru-RU" sz="1200" dirty="0" smtClean="0"/>
              <a:t>массаж </a:t>
            </a:r>
            <a:r>
              <a:rPr lang="ru-RU" sz="1200" dirty="0" err="1" smtClean="0"/>
              <a:t>кезінде</a:t>
            </a:r>
            <a:r>
              <a:rPr lang="ru-RU" sz="1200" dirty="0" smtClean="0"/>
              <a:t>, </a:t>
            </a:r>
            <a:r>
              <a:rPr lang="ru-RU" sz="1200" dirty="0" err="1" smtClean="0"/>
              <a:t>бір</a:t>
            </a:r>
            <a:r>
              <a:rPr lang="ru-RU" sz="1200" dirty="0" smtClean="0"/>
              <a:t> </a:t>
            </a:r>
            <a:r>
              <a:rPr lang="ru-RU" sz="1200" dirty="0" err="1" smtClean="0"/>
              <a:t>төсекте бірге</a:t>
            </a:r>
            <a:r>
              <a:rPr lang="ru-RU" sz="1200" dirty="0" smtClean="0"/>
              <a:t> </a:t>
            </a:r>
            <a:r>
              <a:rPr lang="ru-RU" sz="1200" dirty="0" err="1" smtClean="0"/>
              <a:t>болған кезде</a:t>
            </a:r>
            <a:r>
              <a:rPr lang="ru-RU" sz="1200" dirty="0" smtClean="0"/>
              <a:t>, </a:t>
            </a:r>
            <a:r>
              <a:rPr lang="ru-RU" sz="1200" dirty="0" err="1" smtClean="0"/>
              <a:t>бір</a:t>
            </a:r>
            <a:r>
              <a:rPr lang="ru-RU" sz="1200" dirty="0" smtClean="0"/>
              <a:t> </a:t>
            </a:r>
            <a:r>
              <a:rPr lang="ru-RU" sz="1200" dirty="0" err="1" smtClean="0"/>
              <a:t>төсек орынын</a:t>
            </a:r>
            <a:r>
              <a:rPr lang="ru-RU" sz="1200" dirty="0" smtClean="0"/>
              <a:t> </a:t>
            </a:r>
            <a:r>
              <a:rPr lang="ru-RU" sz="1200" dirty="0" err="1" smtClean="0"/>
              <a:t>пайдалану</a:t>
            </a:r>
            <a:r>
              <a:rPr lang="ru-RU" sz="1200" dirty="0" smtClean="0"/>
              <a:t> </a:t>
            </a:r>
            <a:r>
              <a:rPr lang="ru-RU" sz="1200" dirty="0" err="1" smtClean="0"/>
              <a:t>кезінде</a:t>
            </a:r>
            <a:r>
              <a:rPr lang="ru-RU" sz="1200" dirty="0" smtClean="0"/>
              <a:t>, </a:t>
            </a:r>
            <a:r>
              <a:rPr lang="ru-RU" sz="1200" dirty="0" err="1" smtClean="0"/>
              <a:t>бір</a:t>
            </a:r>
            <a:r>
              <a:rPr lang="ru-RU" sz="1200" dirty="0" smtClean="0"/>
              <a:t> </a:t>
            </a:r>
            <a:r>
              <a:rPr lang="ru-RU" sz="1200" dirty="0" err="1" smtClean="0"/>
              <a:t>стақан ішетін</a:t>
            </a:r>
            <a:r>
              <a:rPr lang="ru-RU" sz="1200" dirty="0" smtClean="0"/>
              <a:t> </a:t>
            </a:r>
            <a:r>
              <a:rPr lang="ru-RU" sz="1200" dirty="0" err="1" smtClean="0"/>
              <a:t>кезде</a:t>
            </a:r>
            <a:r>
              <a:rPr lang="ru-RU" sz="1200" dirty="0" smtClean="0"/>
              <a:t> </a:t>
            </a:r>
            <a:r>
              <a:rPr lang="ru-RU" sz="1200" dirty="0" err="1" smtClean="0"/>
              <a:t>жұқтыруға болмайды</a:t>
            </a:r>
            <a:r>
              <a:rPr lang="ru-RU" sz="1200" dirty="0" smtClean="0"/>
              <a:t>. </a:t>
            </a:r>
            <a:endParaRPr lang="ru-RU" sz="1200" dirty="0"/>
          </a:p>
        </p:txBody>
      </p:sp>
      <p:pic>
        <p:nvPicPr>
          <p:cNvPr id="47106" name="Picture 2" descr="C:\Users\007\Downloads\WhatsApp Image 2023-05-23 at 14.22.33.jpeg"/>
          <p:cNvPicPr>
            <a:picLocks noChangeAspect="1" noChangeArrowheads="1"/>
          </p:cNvPicPr>
          <p:nvPr/>
        </p:nvPicPr>
        <p:blipFill>
          <a:blip r:embed="rId2"/>
          <a:srcRect t="14583" b="5208"/>
          <a:stretch>
            <a:fillRect/>
          </a:stretch>
        </p:blipFill>
        <p:spPr bwMode="auto">
          <a:xfrm>
            <a:off x="5929322" y="928670"/>
            <a:ext cx="3014662" cy="528641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5F6EAEA-DB3A-4615-9D60-F53819CF1B33}" type="slidenum">
              <a:rPr lang="en-US" altLang="ru-RU" smtClean="0">
                <a:solidFill>
                  <a:srgbClr val="5FCBEF"/>
                </a:solidFill>
              </a:rPr>
              <a:pPr/>
              <a:t>17</a:t>
            </a:fld>
            <a:endParaRPr lang="en-US" altLang="ru-RU">
              <a:solidFill>
                <a:srgbClr val="5FCBEF"/>
              </a:solidFill>
            </a:endParaRPr>
          </a:p>
        </p:txBody>
      </p:sp>
      <p:pic>
        <p:nvPicPr>
          <p:cNvPr id="1026" name="Picture 2" descr="C:\Users\007\Desktop\WhatsApp Image 2022-12-14 at 15.57.00.jpeg"/>
          <p:cNvPicPr>
            <a:picLocks noChangeAspect="1" noChangeArrowheads="1"/>
          </p:cNvPicPr>
          <p:nvPr/>
        </p:nvPicPr>
        <p:blipFill>
          <a:blip r:embed="rId2"/>
          <a:srcRect/>
          <a:stretch>
            <a:fillRect/>
          </a:stretch>
        </p:blipFill>
        <p:spPr bwMode="auto">
          <a:xfrm>
            <a:off x="357158" y="1428736"/>
            <a:ext cx="8501121" cy="5143536"/>
          </a:xfrm>
          <a:prstGeom prst="rect">
            <a:avLst/>
          </a:prstGeom>
          <a:noFill/>
        </p:spPr>
      </p:pic>
      <p:sp>
        <p:nvSpPr>
          <p:cNvPr id="6" name="Прямоугольник 5"/>
          <p:cNvSpPr/>
          <p:nvPr/>
        </p:nvSpPr>
        <p:spPr>
          <a:xfrm>
            <a:off x="214282" y="214290"/>
            <a:ext cx="8715436" cy="1200329"/>
          </a:xfrm>
          <a:prstGeom prst="rect">
            <a:avLst/>
          </a:prstGeom>
        </p:spPr>
        <p:txBody>
          <a:bodyPr wrap="square">
            <a:spAutoFit/>
          </a:bodyPr>
          <a:lstStyle/>
          <a:p>
            <a:pPr algn="ctr"/>
            <a:r>
              <a:rPr lang="ru-RU" dirty="0" smtClean="0"/>
              <a:t>2022ж14 </a:t>
            </a:r>
            <a:r>
              <a:rPr lang="ru-RU" dirty="0" err="1" smtClean="0"/>
              <a:t>желтоқсан</a:t>
            </a:r>
            <a:r>
              <a:rPr lang="ru-RU" dirty="0" smtClean="0"/>
              <a:t>. </a:t>
            </a:r>
            <a:r>
              <a:rPr lang="ru-RU" dirty="0" err="1" smtClean="0"/>
              <a:t>Жаңатас көпсалалы колледжінде</a:t>
            </a:r>
            <a:r>
              <a:rPr lang="ru-RU" dirty="0" smtClean="0"/>
              <a:t> Сарысу  </a:t>
            </a:r>
            <a:r>
              <a:rPr lang="ru-RU" dirty="0" err="1" smtClean="0"/>
              <a:t>аудандық прокуратурасының ұйымдастыруымен мобильдік</a:t>
            </a:r>
            <a:r>
              <a:rPr lang="ru-RU" dirty="0" smtClean="0"/>
              <a:t> топ </a:t>
            </a:r>
            <a:r>
              <a:rPr lang="ru-RU" dirty="0" err="1" smtClean="0"/>
              <a:t>мүшелері </a:t>
            </a:r>
            <a:r>
              <a:rPr lang="ru-RU" dirty="0" smtClean="0"/>
              <a:t>колледж </a:t>
            </a:r>
            <a:r>
              <a:rPr lang="ru-RU" dirty="0" err="1" smtClean="0"/>
              <a:t>студенттерімен</a:t>
            </a:r>
            <a:r>
              <a:rPr lang="ru-RU" dirty="0" smtClean="0"/>
              <a:t> "</a:t>
            </a:r>
            <a:r>
              <a:rPr lang="ru-RU" dirty="0" err="1" smtClean="0"/>
              <a:t>Кәмелетке толмағандар арасында</a:t>
            </a:r>
            <a:r>
              <a:rPr lang="ru-RU" dirty="0" smtClean="0"/>
              <a:t> </a:t>
            </a:r>
            <a:r>
              <a:rPr lang="ru-RU" dirty="0" err="1" smtClean="0"/>
              <a:t>құқық бұзушылықтың алдын</a:t>
            </a:r>
            <a:r>
              <a:rPr lang="ru-RU" dirty="0" smtClean="0"/>
              <a:t> </a:t>
            </a:r>
            <a:r>
              <a:rPr lang="ru-RU" dirty="0" err="1" smtClean="0"/>
              <a:t>алу</a:t>
            </a:r>
            <a:r>
              <a:rPr lang="ru-RU" dirty="0" smtClean="0"/>
              <a:t> </a:t>
            </a:r>
            <a:r>
              <a:rPr lang="ru-RU" dirty="0" err="1" smtClean="0"/>
              <a:t>профилактикасы</a:t>
            </a:r>
            <a:r>
              <a:rPr lang="ru-RU" dirty="0" smtClean="0"/>
              <a:t>" </a:t>
            </a:r>
            <a:r>
              <a:rPr lang="ru-RU" dirty="0" err="1" smtClean="0"/>
              <a:t>тақырыбында кездесу</a:t>
            </a:r>
            <a:r>
              <a:rPr lang="ru-RU" dirty="0" smtClean="0"/>
              <a:t> </a:t>
            </a:r>
            <a:r>
              <a:rPr lang="ru-RU" dirty="0" err="1" smtClean="0"/>
              <a:t>өткізді</a:t>
            </a:r>
            <a:r>
              <a:rPr lang="ru-RU" dirty="0" smtClean="0"/>
              <a:t>.</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0" y="0"/>
            <a:ext cx="9001156"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Жасөспірімдер арасында құқық бұзушылықтың алдын алу мақсатында өткізілген сырласу, сұхбат, профилактикалық жұмыс</a:t>
            </a:r>
            <a:endParaRPr kumimoji="0" lang="ru-RU" sz="105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155" name="Rectangle 3"/>
          <p:cNvSpPr>
            <a:spLocks noChangeArrowheads="1"/>
          </p:cNvSpPr>
          <p:nvPr/>
        </p:nvSpPr>
        <p:spPr bwMode="auto">
          <a:xfrm>
            <a:off x="214282" y="1000108"/>
            <a:ext cx="5715040" cy="255454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Мақсаты: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Қысқы кезеңдегі қауіпсіздік тәртіп ережелері;</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Суық ауа райында, әсіресе қатты жел кезінде төтенше жағдайлардан  абай болуға;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Сессия уақытында сыбайлас жемқорлыққа жол бермеуге, оның алдын алуға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Каникул- демалыс уақытында білімгерлердің қоғамдағы тәртіп ережелерін бұзбауға, ұрлық, төбелес, келеңсіз жағдайлар т.б бұзақылық әрекеттерден бойын алшақ ұстауға шақыру.</a:t>
            </a:r>
            <a:endParaRPr kumimoji="0" lang="kk-KZ"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Рисунок 9" descr="C:\Users\user\Desktop\325141299_530525435731607_5556416234004480428_n.jpg"/>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t="17730"/>
          <a:stretch>
            <a:fillRect/>
          </a:stretch>
        </p:blipFill>
        <p:spPr bwMode="auto">
          <a:xfrm>
            <a:off x="142844" y="3643315"/>
            <a:ext cx="2357454" cy="1357322"/>
          </a:xfrm>
          <a:prstGeom prst="rect">
            <a:avLst/>
          </a:prstGeom>
          <a:noFill/>
          <a:ln>
            <a:noFill/>
          </a:ln>
        </p:spPr>
      </p:pic>
      <p:pic>
        <p:nvPicPr>
          <p:cNvPr id="11" name="Рисунок 10" descr="C:\Users\user\Desktop\325169597_859675395306945_5263461453656559253_n.jpg"/>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t="20683" b="25311"/>
          <a:stretch>
            <a:fillRect/>
          </a:stretch>
        </p:blipFill>
        <p:spPr bwMode="auto">
          <a:xfrm>
            <a:off x="142844" y="5072074"/>
            <a:ext cx="2357454" cy="1285884"/>
          </a:xfrm>
          <a:prstGeom prst="rect">
            <a:avLst/>
          </a:prstGeom>
          <a:noFill/>
          <a:ln>
            <a:noFill/>
          </a:ln>
        </p:spPr>
      </p:pic>
      <p:pic>
        <p:nvPicPr>
          <p:cNvPr id="12" name="Рисунок 11" descr="C:\Users\user\Desktop\325130790_878045530280544_5567243099088719958_n.jpg"/>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t="11829"/>
          <a:stretch>
            <a:fillRect/>
          </a:stretch>
        </p:blipFill>
        <p:spPr bwMode="auto">
          <a:xfrm>
            <a:off x="2571737" y="3643314"/>
            <a:ext cx="2286015" cy="1357322"/>
          </a:xfrm>
          <a:prstGeom prst="rect">
            <a:avLst/>
          </a:prstGeom>
          <a:noFill/>
          <a:ln>
            <a:noFill/>
          </a:ln>
        </p:spPr>
      </p:pic>
      <p:pic>
        <p:nvPicPr>
          <p:cNvPr id="13" name="Рисунок 12" descr="C:\Users\user\Desktop\327548038_579731990280553_3480135435034416928_n.jpg"/>
          <p:cNvPicPr/>
          <p:nvPr/>
        </p:nvPicPr>
        <p:blipFill>
          <a:blip r:embed="rId5">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t="32285"/>
          <a:stretch>
            <a:fillRect/>
          </a:stretch>
        </p:blipFill>
        <p:spPr bwMode="auto">
          <a:xfrm>
            <a:off x="7143768" y="3643314"/>
            <a:ext cx="1857388" cy="1357322"/>
          </a:xfrm>
          <a:prstGeom prst="rect">
            <a:avLst/>
          </a:prstGeom>
          <a:noFill/>
          <a:ln>
            <a:noFill/>
          </a:ln>
        </p:spPr>
      </p:pic>
      <p:pic>
        <p:nvPicPr>
          <p:cNvPr id="14" name="Рисунок 13" descr="C:\Users\user\Desktop\327728900_694528325501376_2580949910307586395_n.jpg"/>
          <p:cNvPicPr/>
          <p:nvPr/>
        </p:nvPicPr>
        <p:blipFill>
          <a:blip r:embed="rId6"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929190" y="3643314"/>
            <a:ext cx="2127387" cy="1357322"/>
          </a:xfrm>
          <a:prstGeom prst="rect">
            <a:avLst/>
          </a:prstGeom>
          <a:noFill/>
          <a:ln>
            <a:noFill/>
          </a:ln>
        </p:spPr>
      </p:pic>
      <p:pic>
        <p:nvPicPr>
          <p:cNvPr id="15" name="Рисунок 14" descr="C:\Users\user\Desktop\327663986_516067493991982_46173476532611105_n.jpg"/>
          <p:cNvPicPr/>
          <p:nvPr/>
        </p:nvPicPr>
        <p:blipFill>
          <a:blip r:embed="rId7"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571736" y="5072074"/>
            <a:ext cx="2286016" cy="1285884"/>
          </a:xfrm>
          <a:prstGeom prst="rect">
            <a:avLst/>
          </a:prstGeom>
          <a:noFill/>
          <a:ln>
            <a:noFill/>
          </a:ln>
        </p:spPr>
      </p:pic>
      <p:pic>
        <p:nvPicPr>
          <p:cNvPr id="16" name="Рисунок 15" descr="C:\Users\user\Desktop\327663986_516067493991982_46173476532611105_n.jpg"/>
          <p:cNvPicPr/>
          <p:nvPr/>
        </p:nvPicPr>
        <p:blipFill>
          <a:blip r:embed="rId8"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929190" y="5072074"/>
            <a:ext cx="2143140" cy="1285884"/>
          </a:xfrm>
          <a:prstGeom prst="rect">
            <a:avLst/>
          </a:prstGeom>
          <a:noFill/>
          <a:ln>
            <a:noFill/>
          </a:ln>
        </p:spPr>
      </p:pic>
      <p:pic>
        <p:nvPicPr>
          <p:cNvPr id="17" name="Рисунок 16" descr="C:\Users\user\Desktop\325208407_716956796470271_1157394515681512157_n.jpg"/>
          <p:cNvPicPr/>
          <p:nvPr/>
        </p:nvPicPr>
        <p:blipFill>
          <a:blip r:embed="rId9">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7143768" y="5072074"/>
            <a:ext cx="1857388" cy="1285884"/>
          </a:xfrm>
          <a:prstGeom prst="rect">
            <a:avLst/>
          </a:prstGeom>
          <a:noFill/>
          <a:ln>
            <a:noFill/>
          </a:ln>
        </p:spPr>
      </p:pic>
      <p:sp>
        <p:nvSpPr>
          <p:cNvPr id="18" name="Прямоугольник 17"/>
          <p:cNvSpPr/>
          <p:nvPr/>
        </p:nvSpPr>
        <p:spPr>
          <a:xfrm>
            <a:off x="142844" y="6380946"/>
            <a:ext cx="8858312" cy="523220"/>
          </a:xfrm>
          <a:prstGeom prst="rect">
            <a:avLst/>
          </a:prstGeom>
        </p:spPr>
        <p:txBody>
          <a:bodyPr wrap="square">
            <a:spAutoFit/>
          </a:bodyPr>
          <a:lstStyle/>
          <a:p>
            <a:r>
              <a:rPr lang="en-US" sz="1400" dirty="0" smtClean="0"/>
              <a:t>https://m.facebook.com/story.php?story_fbid=pfbid0RXBRzpUUGtK9wdecpkR3BHEL2sbgym7W6SjAWsY5jahGR6tuNZx4NaUAEUhc3s5fl&amp;id=100024607866042&amp;mibextid=Nif5oz</a:t>
            </a:r>
            <a:endParaRPr lang="ru-RU" sz="1400" dirty="0"/>
          </a:p>
        </p:txBody>
      </p:sp>
      <p:pic>
        <p:nvPicPr>
          <p:cNvPr id="49156" name="Picture 4" descr="C:\Users\007\Downloads\WhatsApp Image 2023-05-23 at 14.55.00.jpeg"/>
          <p:cNvPicPr>
            <a:picLocks noChangeAspect="1" noChangeArrowheads="1"/>
          </p:cNvPicPr>
          <p:nvPr/>
        </p:nvPicPr>
        <p:blipFill>
          <a:blip r:embed="rId10"/>
          <a:srcRect t="21875" b="6250"/>
          <a:stretch>
            <a:fillRect/>
          </a:stretch>
        </p:blipFill>
        <p:spPr bwMode="auto">
          <a:xfrm>
            <a:off x="6000760" y="928670"/>
            <a:ext cx="3000396" cy="264320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28604"/>
            <a:ext cx="8105804" cy="1501796"/>
          </a:xfrm>
        </p:spPr>
        <p:txBody>
          <a:bodyPr>
            <a:normAutofit fontScale="90000"/>
          </a:bodyPr>
          <a:lstStyle/>
          <a:p>
            <a:pPr algn="ctr"/>
            <a:r>
              <a:rPr lang="kk-KZ" sz="1800" b="1" dirty="0" smtClean="0">
                <a:solidFill>
                  <a:srgbClr val="002060"/>
                </a:solidFill>
              </a:rPr>
              <a:t>2022-2023 оқу жылы бойы колледж психологы А.Есболаева қысқы сессия уақытындағы колледжішілік тәртібі қиын және үлгерімі төмен білімгерлер және олардың ата-аналарымен  сұхбат жұмыстарын жүргізіп, психологиялық кенес беріп, профилактикалық , диагностикалық жұмыстарын жүргізуде.</a:t>
            </a:r>
            <a:r>
              <a:rPr lang="ru-RU" sz="1800" dirty="0" smtClean="0">
                <a:solidFill>
                  <a:srgbClr val="002060"/>
                </a:solidFill>
              </a:rPr>
              <a:t/>
            </a:r>
            <a:br>
              <a:rPr lang="ru-RU" sz="1800" dirty="0" smtClean="0">
                <a:solidFill>
                  <a:srgbClr val="002060"/>
                </a:solidFill>
              </a:rPr>
            </a:br>
            <a:r>
              <a:rPr lang="kk-KZ" sz="1800" b="1" dirty="0" smtClean="0">
                <a:solidFill>
                  <a:srgbClr val="002060"/>
                </a:solidFill>
              </a:rPr>
              <a:t> </a:t>
            </a:r>
            <a:r>
              <a:rPr lang="ru-RU" dirty="0" smtClean="0"/>
              <a:t/>
            </a:r>
            <a:br>
              <a:rPr lang="ru-RU" dirty="0" smtClean="0"/>
            </a:br>
            <a:r>
              <a:rPr lang="kk-KZ" b="1" dirty="0" smtClean="0"/>
              <a:t> </a:t>
            </a:r>
            <a:r>
              <a:rPr lang="ru-RU" dirty="0" smtClean="0"/>
              <a:t/>
            </a:r>
            <a:br>
              <a:rPr lang="ru-RU" dirty="0" smtClean="0"/>
            </a:br>
            <a:endParaRPr lang="ru-RU" dirty="0"/>
          </a:p>
        </p:txBody>
      </p:sp>
      <p:sp>
        <p:nvSpPr>
          <p:cNvPr id="5" name="Номер слайда 4"/>
          <p:cNvSpPr>
            <a:spLocks noGrp="1"/>
          </p:cNvSpPr>
          <p:nvPr>
            <p:ph type="sldNum" sz="quarter" idx="12"/>
          </p:nvPr>
        </p:nvSpPr>
        <p:spPr/>
        <p:txBody>
          <a:bodyPr/>
          <a:lstStyle/>
          <a:p>
            <a:fld id="{F5F6EAEA-DB3A-4615-9D60-F53819CF1B33}" type="slidenum">
              <a:rPr lang="en-US" altLang="ru-RU" smtClean="0">
                <a:solidFill>
                  <a:srgbClr val="5FCBEF"/>
                </a:solidFill>
              </a:rPr>
              <a:pPr/>
              <a:t>19</a:t>
            </a:fld>
            <a:endParaRPr lang="en-US" altLang="ru-RU">
              <a:solidFill>
                <a:srgbClr val="5FCBEF"/>
              </a:solidFill>
            </a:endParaRPr>
          </a:p>
        </p:txBody>
      </p:sp>
      <p:pic>
        <p:nvPicPr>
          <p:cNvPr id="6" name="Рисунок 5" descr="C:\Users\user\Desktop\324734403_1198970217375727_5607064116052455626_n (1).jpg"/>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57158" y="1714488"/>
            <a:ext cx="2915252" cy="2131453"/>
          </a:xfrm>
          <a:prstGeom prst="rect">
            <a:avLst/>
          </a:prstGeom>
          <a:noFill/>
          <a:ln>
            <a:noFill/>
          </a:ln>
        </p:spPr>
      </p:pic>
      <p:pic>
        <p:nvPicPr>
          <p:cNvPr id="7" name="Рисунок 6" descr="C:\Users\user\Desktop\324915063_926438995181706_7970426118722242726_n.jpg"/>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357554" y="1714488"/>
            <a:ext cx="3155324" cy="2143141"/>
          </a:xfrm>
          <a:prstGeom prst="rect">
            <a:avLst/>
          </a:prstGeom>
          <a:noFill/>
          <a:ln>
            <a:noFill/>
          </a:ln>
        </p:spPr>
      </p:pic>
      <p:pic>
        <p:nvPicPr>
          <p:cNvPr id="8" name="Рисунок 7" descr="C:\Users\user\Desktop\325152854_1062437128485762_6723082203489510783_n.jpg"/>
          <p:cNvPicPr/>
          <p:nvPr/>
        </p:nvPicPr>
        <p:blipFill>
          <a:blip r:embed="rId4"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1714488"/>
            <a:ext cx="2428892" cy="2143140"/>
          </a:xfrm>
          <a:prstGeom prst="rect">
            <a:avLst/>
          </a:prstGeom>
          <a:noFill/>
          <a:ln>
            <a:noFill/>
          </a:ln>
        </p:spPr>
      </p:pic>
      <p:pic>
        <p:nvPicPr>
          <p:cNvPr id="9" name="Рисунок 8" descr="C:\Users\user\Desktop\324734403_1198970217375727_5607064116052455626_n.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85720" y="3929066"/>
            <a:ext cx="3000396" cy="2214578"/>
          </a:xfrm>
          <a:prstGeom prst="rect">
            <a:avLst/>
          </a:prstGeom>
          <a:noFill/>
          <a:ln>
            <a:noFill/>
          </a:ln>
        </p:spPr>
      </p:pic>
      <p:pic>
        <p:nvPicPr>
          <p:cNvPr id="10" name="Рисунок 9" descr="C:\Users\user\Desktop\324927011_1103756293649166_1930764133350256517_n.jpg"/>
          <p:cNvPicPr/>
          <p:nvPr/>
        </p:nvPicPr>
        <p:blipFill>
          <a:blip r:embed="rId5"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428992" y="3929066"/>
            <a:ext cx="3071834" cy="2214578"/>
          </a:xfrm>
          <a:prstGeom prst="rect">
            <a:avLst/>
          </a:prstGeom>
          <a:noFill/>
          <a:ln>
            <a:noFill/>
          </a:ln>
        </p:spPr>
      </p:pic>
      <p:pic>
        <p:nvPicPr>
          <p:cNvPr id="11" name="Рисунок 10" descr="C:\Users\user\Desktop\324840085_895871638510645_4714615402292048044_n (1).jpg"/>
          <p:cNvPicPr/>
          <p:nvPr/>
        </p:nvPicPr>
        <p:blipFill>
          <a:blip r:embed="rId6"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72264" y="3929066"/>
            <a:ext cx="2428892" cy="221457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105804" cy="1106510"/>
          </a:xfrm>
        </p:spPr>
        <p:txBody>
          <a:bodyPr>
            <a:normAutofit fontScale="90000"/>
          </a:bodyPr>
          <a:lstStyle/>
          <a:p>
            <a:pPr algn="ctr"/>
            <a:r>
              <a:rPr lang="kk-KZ" sz="2200" dirty="0" smtClean="0">
                <a:solidFill>
                  <a:schemeClr val="tx1"/>
                </a:solidFill>
              </a:rPr>
              <a:t>І курс студенттерінің  өзара қарым-қатынас деңгейіне байланысты бейімделу дәрежесін  нығайту  мақсатында өткізілген тренингтің</a:t>
            </a:r>
            <a:r>
              <a:rPr lang="ru-RU" dirty="0" smtClean="0"/>
              <a:t/>
            </a:r>
            <a:br>
              <a:rPr lang="ru-RU" dirty="0" smtClean="0"/>
            </a:br>
            <a:r>
              <a:rPr lang="kk-KZ" dirty="0" smtClean="0"/>
              <a:t> </a:t>
            </a:r>
            <a:r>
              <a:rPr lang="ru-RU" dirty="0" smtClean="0"/>
              <a:t/>
            </a:r>
            <a:br>
              <a:rPr lang="ru-RU" dirty="0" smtClean="0"/>
            </a:br>
            <a:endParaRPr lang="ru-RU" dirty="0"/>
          </a:p>
        </p:txBody>
      </p:sp>
      <p:sp>
        <p:nvSpPr>
          <p:cNvPr id="5" name="Номер слайда 4"/>
          <p:cNvSpPr>
            <a:spLocks noGrp="1"/>
          </p:cNvSpPr>
          <p:nvPr>
            <p:ph type="sldNum" sz="quarter" idx="12"/>
          </p:nvPr>
        </p:nvSpPr>
        <p:spPr/>
        <p:txBody>
          <a:bodyPr/>
          <a:lstStyle/>
          <a:p>
            <a:fld id="{F5F6EAEA-DB3A-4615-9D60-F53819CF1B33}" type="slidenum">
              <a:rPr lang="en-US" altLang="ru-RU" smtClean="0">
                <a:solidFill>
                  <a:srgbClr val="5FCBEF"/>
                </a:solidFill>
              </a:rPr>
              <a:pPr/>
              <a:t>2</a:t>
            </a:fld>
            <a:endParaRPr lang="en-US" altLang="ru-RU">
              <a:solidFill>
                <a:srgbClr val="5FCBEF"/>
              </a:solidFill>
            </a:endParaRPr>
          </a:p>
        </p:txBody>
      </p:sp>
      <p:pic>
        <p:nvPicPr>
          <p:cNvPr id="7" name="Рисунок 6" descr="C:\Users\user\Desktop\306587251_1310902446406672_2127628815565696678_n.jpg"/>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5357818" y="1142984"/>
            <a:ext cx="3603855" cy="2143140"/>
          </a:xfrm>
          <a:prstGeom prst="rect">
            <a:avLst/>
          </a:prstGeom>
          <a:noFill/>
          <a:ln>
            <a:noFill/>
          </a:ln>
        </p:spPr>
      </p:pic>
      <p:pic>
        <p:nvPicPr>
          <p:cNvPr id="8" name="Picture 4" descr="D:\Рабочий стол\21063c8e-225b-4cbb-a2f7-59610112c84f.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t="18964"/>
          <a:stretch>
            <a:fillRect/>
          </a:stretch>
        </p:blipFill>
        <p:spPr bwMode="auto">
          <a:xfrm>
            <a:off x="5357818" y="3429000"/>
            <a:ext cx="3598797" cy="2281970"/>
          </a:xfrm>
          <a:prstGeom prst="rect">
            <a:avLst/>
          </a:prstGeom>
          <a:noFill/>
          <a:extLst/>
        </p:spPr>
      </p:pic>
      <p:sp>
        <p:nvSpPr>
          <p:cNvPr id="35842" name="Rectangle 2"/>
          <p:cNvSpPr>
            <a:spLocks noChangeArrowheads="1"/>
          </p:cNvSpPr>
          <p:nvPr/>
        </p:nvSpPr>
        <p:spPr bwMode="auto">
          <a:xfrm>
            <a:off x="142844" y="1000108"/>
            <a:ext cx="500066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Ағымдағы жылдың 1.09 .2022ж күні колледж психолог І курс  топ студенттері және олардың ата-аналарымен «Танысу» тренингін өткізіп, студенттің  алдына қойған мақсатына  жетуіне  талпындыру мақсатында «Қар қиыршықтары» атты ойын жаттығуын  жүргізді.</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Колледж студенттеріне материалдық және рухани өмірде жоғары кәсіби және әлеуметтік рөлдерді орындау үшін белгілі бір маман иесі болуына,  әлеуметтік жеке тұлға болып қалыптасуына ақыл-кеңестер берілді.</a:t>
            </a:r>
          </a:p>
          <a:p>
            <a:pPr indent="449263" algn="just" eaLnBrk="0" fontAlgn="base" hangingPunct="0">
              <a:spcBef>
                <a:spcPct val="0"/>
              </a:spcBef>
              <a:spcAft>
                <a:spcPct val="0"/>
              </a:spcAft>
            </a:pPr>
            <a:r>
              <a:rPr lang="kk-KZ" sz="1600" dirty="0" smtClean="0">
                <a:latin typeface="Times New Roman" pitchFamily="18" charset="0"/>
                <a:ea typeface="Calibri" pitchFamily="34" charset="0"/>
                <a:cs typeface="Times New Roman" pitchFamily="18" charset="0"/>
              </a:rPr>
              <a:t>Мақсаты: І курс студенттерінің  өзара қарым-қатынас деңгейіне байланысты бейімделу дәрежесін  нығайту, бір-біріне сыйластықпен қарауға үйрету.</a:t>
            </a:r>
          </a:p>
          <a:p>
            <a:r>
              <a:rPr lang="kk-KZ" sz="1600" dirty="0" smtClean="0">
                <a:latin typeface="Times New Roman" pitchFamily="18" charset="0"/>
                <a:cs typeface="Times New Roman" pitchFamily="18" charset="0"/>
              </a:rPr>
              <a:t>Қатысқандар: </a:t>
            </a:r>
            <a:endParaRPr lang="ru-RU" sz="1600" dirty="0" smtClean="0">
              <a:latin typeface="Times New Roman" pitchFamily="18" charset="0"/>
              <a:cs typeface="Times New Roman" pitchFamily="18" charset="0"/>
            </a:endParaRPr>
          </a:p>
          <a:p>
            <a:pPr lvl="0"/>
            <a:r>
              <a:rPr lang="kk-KZ" sz="1600" dirty="0" smtClean="0">
                <a:latin typeface="Times New Roman" pitchFamily="18" charset="0"/>
                <a:cs typeface="Times New Roman" pitchFamily="18" charset="0"/>
              </a:rPr>
              <a:t>Ата-аналар-20</a:t>
            </a:r>
            <a:endParaRPr lang="ru-RU" sz="1600" dirty="0" smtClean="0">
              <a:latin typeface="Times New Roman" pitchFamily="18" charset="0"/>
              <a:cs typeface="Times New Roman" pitchFamily="18" charset="0"/>
            </a:endParaRPr>
          </a:p>
          <a:p>
            <a:pPr lvl="0"/>
            <a:r>
              <a:rPr lang="kk-KZ" sz="1600" dirty="0" smtClean="0">
                <a:latin typeface="Times New Roman" pitchFamily="18" charset="0"/>
                <a:cs typeface="Times New Roman" pitchFamily="18" charset="0"/>
              </a:rPr>
              <a:t>І курс студенттері-200</a:t>
            </a:r>
            <a:endParaRPr lang="ru-RU" sz="1600" dirty="0" smtClean="0">
              <a:latin typeface="Times New Roman" pitchFamily="18" charset="0"/>
              <a:cs typeface="Times New Roman" pitchFamily="18" charset="0"/>
            </a:endParaRPr>
          </a:p>
          <a:p>
            <a:pPr lvl="0"/>
            <a:r>
              <a:rPr lang="kk-KZ" sz="1600" dirty="0" smtClean="0">
                <a:latin typeface="Times New Roman" pitchFamily="18" charset="0"/>
                <a:cs typeface="Times New Roman" pitchFamily="18" charset="0"/>
              </a:rPr>
              <a:t>Топ жетекшілер-24</a:t>
            </a:r>
            <a:endParaRPr lang="ru-RU" sz="1600" dirty="0" smtClean="0">
              <a:latin typeface="Times New Roman" pitchFamily="18" charset="0"/>
              <a:cs typeface="Times New Roman" pitchFamily="18" charset="0"/>
            </a:endParaRPr>
          </a:p>
          <a:p>
            <a:pPr lvl="0"/>
            <a:endParaRPr lang="ru-RU" sz="1600" dirty="0" smtClean="0">
              <a:latin typeface="Times New Roman" pitchFamily="18" charset="0"/>
              <a:cs typeface="Times New Roman" pitchFamily="18" charset="0"/>
            </a:endParaRPr>
          </a:p>
          <a:p>
            <a:pPr indent="449263" algn="just" eaLnBrk="0" fontAlgn="base" hangingPunct="0">
              <a:spcBef>
                <a:spcPct val="0"/>
              </a:spcBef>
              <a:spcAft>
                <a:spcPct val="0"/>
              </a:spcAft>
            </a:pPr>
            <a:endParaRPr lang="kk-KZ" dirty="0" smtClean="0">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43" name="Rectangle 3"/>
          <p:cNvSpPr>
            <a:spLocks noChangeArrowheads="1"/>
          </p:cNvSpPr>
          <p:nvPr/>
        </p:nvSpPr>
        <p:spPr bwMode="auto">
          <a:xfrm>
            <a:off x="285720" y="6143644"/>
            <a:ext cx="7929586"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4"/>
              </a:rPr>
              <a:t>https://m.facebook.com/story.php?story_fbid=pfbid0VFNqv99D1CFis82wuz8Bc4DA4HhSuBLABbcJgEAdwzQcHGrc7r6y7GRdsS3V4cW2l&amp;id=100024607866042&amp;sfnsn=mo</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357166"/>
            <a:ext cx="8605870" cy="1320800"/>
          </a:xfrm>
        </p:spPr>
        <p:txBody>
          <a:bodyPr>
            <a:normAutofit fontScale="90000"/>
          </a:bodyPr>
          <a:lstStyle/>
          <a:p>
            <a:pPr algn="ctr"/>
            <a:r>
              <a:rPr lang="kk-KZ" sz="2200" dirty="0" smtClean="0">
                <a:solidFill>
                  <a:srgbClr val="002060"/>
                </a:solidFill>
              </a:rPr>
              <a:t>2023жылдың 30 қаңтар Аудан әкімінің орынбасары Е.Есмахановтың бекітілген дін саласындағы аудандық ақпараттық-түсіндіру тобының жұмыс жоспарына сәйкес, Жастардың теріс діни ағымның жетегіне кетіп қалмауының алдын алу» тақырыбында студенттермен кездесу өтті. Кездесуге 237 студенттер қамтылды. </a:t>
            </a:r>
            <a:r>
              <a:rPr lang="ru-RU" sz="2200" dirty="0" smtClean="0">
                <a:solidFill>
                  <a:srgbClr val="002060"/>
                </a:solidFill>
              </a:rPr>
              <a:t/>
            </a:r>
            <a:br>
              <a:rPr lang="ru-RU" sz="2200" dirty="0" smtClean="0">
                <a:solidFill>
                  <a:srgbClr val="002060"/>
                </a:solidFill>
              </a:rPr>
            </a:br>
            <a:r>
              <a:rPr lang="kk-KZ" sz="2200" dirty="0" smtClean="0">
                <a:solidFill>
                  <a:srgbClr val="002060"/>
                </a:solidFill>
              </a:rPr>
              <a:t>    </a:t>
            </a:r>
            <a:r>
              <a:rPr lang="ru-RU" sz="2200" dirty="0" smtClean="0">
                <a:solidFill>
                  <a:srgbClr val="002060"/>
                </a:solidFill>
              </a:rPr>
              <a:t>    </a:t>
            </a:r>
            <a:br>
              <a:rPr lang="ru-RU" sz="2200" dirty="0" smtClean="0">
                <a:solidFill>
                  <a:srgbClr val="002060"/>
                </a:solidFill>
              </a:rPr>
            </a:br>
            <a:r>
              <a:rPr lang="kk-KZ" dirty="0" smtClean="0"/>
              <a:t> </a:t>
            </a:r>
            <a:r>
              <a:rPr lang="ru-RU" dirty="0" smtClean="0"/>
              <a:t/>
            </a:r>
            <a:br>
              <a:rPr lang="ru-RU" dirty="0" smtClean="0"/>
            </a:br>
            <a:r>
              <a:rPr lang="kk-KZ" dirty="0" smtClean="0"/>
              <a:t>          </a:t>
            </a:r>
            <a:r>
              <a:rPr lang="ru-RU" dirty="0" smtClean="0"/>
              <a:t> </a:t>
            </a:r>
            <a:r>
              <a:rPr lang="kk-KZ" dirty="0" smtClean="0"/>
              <a:t>  </a:t>
            </a:r>
            <a:r>
              <a:rPr lang="ru-RU" dirty="0" smtClean="0"/>
              <a:t> </a:t>
            </a:r>
            <a:br>
              <a:rPr lang="ru-RU" dirty="0" smtClean="0"/>
            </a:br>
            <a:endParaRPr lang="ru-RU" dirty="0"/>
          </a:p>
        </p:txBody>
      </p:sp>
      <p:sp>
        <p:nvSpPr>
          <p:cNvPr id="5" name="Номер слайда 4"/>
          <p:cNvSpPr>
            <a:spLocks noGrp="1"/>
          </p:cNvSpPr>
          <p:nvPr>
            <p:ph type="sldNum" sz="quarter" idx="12"/>
          </p:nvPr>
        </p:nvSpPr>
        <p:spPr/>
        <p:txBody>
          <a:bodyPr/>
          <a:lstStyle/>
          <a:p>
            <a:fld id="{F5F6EAEA-DB3A-4615-9D60-F53819CF1B33}" type="slidenum">
              <a:rPr lang="en-US" altLang="ru-RU" smtClean="0">
                <a:solidFill>
                  <a:srgbClr val="5FCBEF"/>
                </a:solidFill>
              </a:rPr>
              <a:pPr/>
              <a:t>20</a:t>
            </a:fld>
            <a:endParaRPr lang="en-US" altLang="ru-RU">
              <a:solidFill>
                <a:srgbClr val="5FCBEF"/>
              </a:solidFill>
            </a:endParaRPr>
          </a:p>
        </p:txBody>
      </p:sp>
      <p:pic>
        <p:nvPicPr>
          <p:cNvPr id="6" name="Рисунок 5" descr="C:\Users\007\Downloads\WhatsApp Image 2023-02-02 at 15.26.00.jpeg"/>
          <p:cNvPicPr/>
          <p:nvPr/>
        </p:nvPicPr>
        <p:blipFill>
          <a:blip r:embed="rId2" cstate="print"/>
          <a:srcRect/>
          <a:stretch>
            <a:fillRect/>
          </a:stretch>
        </p:blipFill>
        <p:spPr bwMode="auto">
          <a:xfrm>
            <a:off x="142844" y="2071678"/>
            <a:ext cx="3143272" cy="2214578"/>
          </a:xfrm>
          <a:prstGeom prst="rect">
            <a:avLst/>
          </a:prstGeom>
          <a:noFill/>
          <a:ln w="9525">
            <a:noFill/>
            <a:miter lim="800000"/>
            <a:headEnd/>
            <a:tailEnd/>
          </a:ln>
        </p:spPr>
      </p:pic>
      <p:pic>
        <p:nvPicPr>
          <p:cNvPr id="7" name="Рисунок 6" descr="C:\Users\007\Downloads\WhatsApp Image 2023-02-02 at 15.25.57.jpeg"/>
          <p:cNvPicPr/>
          <p:nvPr/>
        </p:nvPicPr>
        <p:blipFill>
          <a:blip r:embed="rId3" cstate="print"/>
          <a:srcRect/>
          <a:stretch>
            <a:fillRect/>
          </a:stretch>
        </p:blipFill>
        <p:spPr bwMode="auto">
          <a:xfrm>
            <a:off x="3357554" y="2071678"/>
            <a:ext cx="2928958" cy="2214578"/>
          </a:xfrm>
          <a:prstGeom prst="rect">
            <a:avLst/>
          </a:prstGeom>
          <a:noFill/>
          <a:ln w="9525">
            <a:noFill/>
            <a:miter lim="800000"/>
            <a:headEnd/>
            <a:tailEnd/>
          </a:ln>
        </p:spPr>
      </p:pic>
      <p:pic>
        <p:nvPicPr>
          <p:cNvPr id="8" name="Рисунок 7" descr="C:\Users\007\Downloads\WhatsApp Image 2023-02-02 at 15.25.54.jpeg"/>
          <p:cNvPicPr/>
          <p:nvPr/>
        </p:nvPicPr>
        <p:blipFill>
          <a:blip r:embed="rId4" cstate="print"/>
          <a:srcRect t="27731"/>
          <a:stretch>
            <a:fillRect/>
          </a:stretch>
        </p:blipFill>
        <p:spPr bwMode="auto">
          <a:xfrm>
            <a:off x="6357950" y="2071678"/>
            <a:ext cx="2643174" cy="2143140"/>
          </a:xfrm>
          <a:prstGeom prst="rect">
            <a:avLst/>
          </a:prstGeom>
          <a:noFill/>
          <a:ln w="9525">
            <a:noFill/>
            <a:miter lim="800000"/>
            <a:headEnd/>
            <a:tailEnd/>
          </a:ln>
        </p:spPr>
      </p:pic>
      <p:pic>
        <p:nvPicPr>
          <p:cNvPr id="9" name="Рисунок 8" descr="C:\Users\007\Downloads\WhatsApp Image 2023-02-07 at 13.57.50.jpeg"/>
          <p:cNvPicPr/>
          <p:nvPr/>
        </p:nvPicPr>
        <p:blipFill>
          <a:blip r:embed="rId5" cstate="print"/>
          <a:srcRect/>
          <a:stretch>
            <a:fillRect/>
          </a:stretch>
        </p:blipFill>
        <p:spPr bwMode="auto">
          <a:xfrm>
            <a:off x="285720" y="4357694"/>
            <a:ext cx="4500594" cy="2286016"/>
          </a:xfrm>
          <a:prstGeom prst="rect">
            <a:avLst/>
          </a:prstGeom>
          <a:noFill/>
          <a:ln w="9525">
            <a:noFill/>
            <a:miter lim="800000"/>
            <a:headEnd/>
            <a:tailEnd/>
          </a:ln>
        </p:spPr>
      </p:pic>
      <p:pic>
        <p:nvPicPr>
          <p:cNvPr id="10" name="Рисунок 9" descr="C:\Users\007\Downloads\WhatsApp Image 2023-02-07 at 13.57.56.jpeg"/>
          <p:cNvPicPr/>
          <p:nvPr/>
        </p:nvPicPr>
        <p:blipFill>
          <a:blip r:embed="rId6" cstate="print"/>
          <a:srcRect/>
          <a:stretch>
            <a:fillRect/>
          </a:stretch>
        </p:blipFill>
        <p:spPr bwMode="auto">
          <a:xfrm>
            <a:off x="4786314" y="4286256"/>
            <a:ext cx="4071966" cy="235745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0" y="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kk-KZ"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Жол картасы "аясында  баланың құқықтарын қорғауды күшейту, тұрмыстық зорлық-зомбылыққа қарсы іс-қимыл және жасөспірімдер арасындағы суицидтің , балалар саудасына қарсы іс-қимыл бойынша , оның алдын алу мақсатында өткізілген дөңгелек үстел</a:t>
            </a:r>
            <a:endParaRPr kumimoji="0" lang="kk-KZ"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0178" name="Rectangle 2"/>
          <p:cNvSpPr>
            <a:spLocks noChangeArrowheads="1"/>
          </p:cNvSpPr>
          <p:nvPr/>
        </p:nvSpPr>
        <p:spPr bwMode="auto">
          <a:xfrm>
            <a:off x="214282" y="1285861"/>
            <a:ext cx="5786446" cy="412420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Мақсаты: </a:t>
            </a:r>
            <a:endParaRPr kumimoji="0" lang="ru-RU" sz="7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«Адам саудалау» мәселесіне түсінік беру;</a:t>
            </a:r>
            <a:endParaRPr kumimoji="0" lang="ru-RU" sz="7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Құбылыстың қоғамға және одан жапа шеккендерге тигізген әсерін талдау;</a:t>
            </a:r>
            <a:endParaRPr kumimoji="0" lang="ru-RU" sz="7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Бұл мәселені шешуде жастар позициясын анықтау, оның алдын алуға көмектесу</a:t>
            </a:r>
          </a:p>
          <a:p>
            <a:r>
              <a:rPr lang="kk-KZ" sz="1400" dirty="0" smtClean="0">
                <a:latin typeface="Times New Roman" pitchFamily="18" charset="0"/>
                <a:cs typeface="Times New Roman" pitchFamily="18" charset="0"/>
              </a:rPr>
              <a:t>Сұхбаттасу барысында студент жастарға  </a:t>
            </a:r>
            <a:endParaRPr lang="ru-RU" sz="1400" dirty="0" smtClean="0">
              <a:latin typeface="Times New Roman" pitchFamily="18" charset="0"/>
              <a:cs typeface="Times New Roman" pitchFamily="18" charset="0"/>
            </a:endParaRPr>
          </a:p>
          <a:p>
            <a:r>
              <a:rPr lang="kk-KZ" sz="1400" dirty="0" smtClean="0">
                <a:latin typeface="Times New Roman" pitchFamily="18" charset="0"/>
                <a:cs typeface="Times New Roman" pitchFamily="18" charset="0"/>
              </a:rPr>
              <a:t>🔷Адам саудалау туралы не білесіз?</a:t>
            </a:r>
            <a:endParaRPr lang="ru-RU" sz="1400" dirty="0" smtClean="0">
              <a:latin typeface="Times New Roman" pitchFamily="18" charset="0"/>
              <a:cs typeface="Times New Roman" pitchFamily="18" charset="0"/>
            </a:endParaRPr>
          </a:p>
          <a:p>
            <a:r>
              <a:rPr lang="kk-KZ" sz="1400" dirty="0" smtClean="0">
                <a:latin typeface="Times New Roman" pitchFamily="18" charset="0"/>
                <a:cs typeface="Times New Roman" pitchFamily="18" charset="0"/>
              </a:rPr>
              <a:t>🔷Адам саудалауға азаматтар қалай ұшырайды? оның алу туралы психологиялық кенес беріліп , жағдаят сұрақтары талқыланып, «Бала құқықтары» атты видеоролик ұсынылды.</a:t>
            </a:r>
            <a:endParaRPr lang="ru-RU" sz="1400" dirty="0" smtClean="0">
              <a:latin typeface="Times New Roman" pitchFamily="18" charset="0"/>
              <a:cs typeface="Times New Roman" pitchFamily="18" charset="0"/>
            </a:endParaRPr>
          </a:p>
          <a:p>
            <a:r>
              <a:rPr lang="kk-KZ" sz="1400" dirty="0" smtClean="0">
                <a:latin typeface="Times New Roman" pitchFamily="18" charset="0"/>
                <a:cs typeface="Times New Roman" pitchFamily="18" charset="0"/>
              </a:rPr>
              <a:t>Топ студенттері өздерінің ой пікірімен еркін бөлісіп, өздеріне тапсырылған парақшадағы сөзге мағлұмат беріп өтті.</a:t>
            </a:r>
          </a:p>
          <a:p>
            <a:r>
              <a:rPr lang="kk-KZ" sz="1400" b="1" dirty="0" smtClean="0">
                <a:latin typeface="Times New Roman" pitchFamily="18" charset="0"/>
                <a:cs typeface="Times New Roman" pitchFamily="18" charset="0"/>
              </a:rPr>
              <a:t>Сілтемесі: </a:t>
            </a:r>
            <a:r>
              <a:rPr lang="en-US" sz="1400" b="1" dirty="0" smtClean="0">
                <a:latin typeface="Times New Roman" pitchFamily="18" charset="0"/>
                <a:cs typeface="Times New Roman" pitchFamily="18" charset="0"/>
              </a:rPr>
              <a:t>https://m.facebook.com/story.php?story_fbid=pfbid0aMbTYyL82GU1QvRajYUQdHhwz25ZkbH3vapJ7NBaiF9X1DW2Q5Zy9GNMAkBBU1EKl&amp;id=100024607866042&amp;mibextid=Nif5oz</a:t>
            </a:r>
            <a:r>
              <a:rPr lang="kk-KZ" sz="1400" b="1" dirty="0" smtClean="0">
                <a:latin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tabLst/>
            </a:pPr>
            <a:endParaRPr kumimoji="0" lang="kk-KZ"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 name="Рисунок 7" descr="C:\Users\user\Desktop\328686947_1338117403620839_7775505399445036542_n.jpg"/>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14282" y="5000636"/>
            <a:ext cx="2928958" cy="1571636"/>
          </a:xfrm>
          <a:prstGeom prst="rect">
            <a:avLst/>
          </a:prstGeom>
          <a:noFill/>
          <a:ln>
            <a:noFill/>
          </a:ln>
        </p:spPr>
      </p:pic>
      <p:pic>
        <p:nvPicPr>
          <p:cNvPr id="9" name="Рисунок 8" descr="C:\Users\user\Desktop\328838872_1895840927445306_5343115165843594169_n.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214678" y="5000636"/>
            <a:ext cx="2786082" cy="1571636"/>
          </a:xfrm>
          <a:prstGeom prst="rect">
            <a:avLst/>
          </a:prstGeom>
          <a:noFill/>
          <a:ln>
            <a:noFill/>
          </a:ln>
        </p:spPr>
      </p:pic>
      <p:pic>
        <p:nvPicPr>
          <p:cNvPr id="50179" name="Picture 3" descr="C:\Users\007\Downloads\WhatsApp Image 2023-05-23 at 15.09.10.jpeg"/>
          <p:cNvPicPr>
            <a:picLocks noChangeAspect="1" noChangeArrowheads="1"/>
          </p:cNvPicPr>
          <p:nvPr/>
        </p:nvPicPr>
        <p:blipFill>
          <a:blip r:embed="rId4"/>
          <a:srcRect t="16666" b="6250"/>
          <a:stretch>
            <a:fillRect/>
          </a:stretch>
        </p:blipFill>
        <p:spPr bwMode="auto">
          <a:xfrm>
            <a:off x="6072198" y="1142984"/>
            <a:ext cx="2943224" cy="542928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5F6EAEA-DB3A-4615-9D60-F53819CF1B33}" type="slidenum">
              <a:rPr lang="en-US" altLang="ru-RU" smtClean="0">
                <a:solidFill>
                  <a:srgbClr val="5FCBEF"/>
                </a:solidFill>
              </a:rPr>
              <a:pPr/>
              <a:t>22</a:t>
            </a:fld>
            <a:endParaRPr lang="en-US" altLang="ru-RU">
              <a:solidFill>
                <a:srgbClr val="5FCBEF"/>
              </a:solidFill>
            </a:endParaRPr>
          </a:p>
        </p:txBody>
      </p:sp>
      <p:sp>
        <p:nvSpPr>
          <p:cNvPr id="15364" name="Rectangle 4"/>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kk-KZ" sz="1800" b="0" i="0" u="none" strike="noStrike" cap="none" normalizeH="0" baseline="0" smtClean="0">
              <a:ln>
                <a:noFill/>
              </a:ln>
              <a:solidFill>
                <a:schemeClr val="tx1"/>
              </a:solidFill>
              <a:effectLst/>
              <a:latin typeface="Arial" pitchFamily="34" charset="0"/>
              <a:cs typeface="Arial" pitchFamily="34" charset="0"/>
            </a:endParaRPr>
          </a:p>
        </p:txBody>
      </p:sp>
      <p:sp>
        <p:nvSpPr>
          <p:cNvPr id="15365" name="Rectangle 5"/>
          <p:cNvSpPr>
            <a:spLocks noChangeArrowheads="1"/>
          </p:cNvSpPr>
          <p:nvPr/>
        </p:nvSpPr>
        <p:spPr bwMode="auto">
          <a:xfrm>
            <a:off x="0" y="2362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5841" name="Rectangle 1"/>
          <p:cNvSpPr>
            <a:spLocks noChangeArrowheads="1"/>
          </p:cNvSpPr>
          <p:nvPr/>
        </p:nvSpPr>
        <p:spPr bwMode="auto">
          <a:xfrm>
            <a:off x="0" y="0"/>
            <a:ext cx="8929718" cy="1077218"/>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«17» ақпан 2023ж. Санай Мәншүк Сәкенқызының тәртібі. Анасы Н.Лепесбаеваға ата-аналық міндеттерін түсіндіру мақсатында арнайы мамандардың қатысуымен дөңгелек үстел өтті.</a:t>
            </a:r>
          </a:p>
          <a:p>
            <a:pPr marL="0" marR="0" lvl="0" indent="0" algn="ctr" defTabSz="914400" rtl="0" eaLnBrk="1" fontAlgn="base" latinLnBrk="0" hangingPunct="1">
              <a:lnSpc>
                <a:spcPct val="100000"/>
              </a:lnSpc>
              <a:spcBef>
                <a:spcPct val="0"/>
              </a:spcBef>
              <a:spcAft>
                <a:spcPct val="0"/>
              </a:spcAft>
              <a:buClrTx/>
              <a:buSzTx/>
              <a:buFontTx/>
              <a:buNone/>
              <a:tabLst/>
            </a:pPr>
            <a:endParaRPr lang="kk-KZ" sz="1600" b="1" dirty="0" smtClean="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 name="Рисунок 6" descr="C:\Users\007\Downloads\WhatsApp Image 2023-02-20 at 12.26.56.jpeg"/>
          <p:cNvPicPr/>
          <p:nvPr/>
        </p:nvPicPr>
        <p:blipFill>
          <a:blip r:embed="rId2" cstate="print"/>
          <a:srcRect/>
          <a:stretch>
            <a:fillRect/>
          </a:stretch>
        </p:blipFill>
        <p:spPr bwMode="auto">
          <a:xfrm>
            <a:off x="142844" y="5000636"/>
            <a:ext cx="2643206" cy="1643074"/>
          </a:xfrm>
          <a:prstGeom prst="rect">
            <a:avLst/>
          </a:prstGeom>
          <a:noFill/>
          <a:ln w="9525">
            <a:noFill/>
            <a:miter lim="800000"/>
            <a:headEnd/>
            <a:tailEnd/>
          </a:ln>
        </p:spPr>
      </p:pic>
      <p:pic>
        <p:nvPicPr>
          <p:cNvPr id="8" name="Рисунок 7" descr="C:\Users\007\Downloads\WhatsApp Image 2023-03-06 at 11.16.16.jpeg"/>
          <p:cNvPicPr/>
          <p:nvPr/>
        </p:nvPicPr>
        <p:blipFill>
          <a:blip r:embed="rId3" cstate="print"/>
          <a:srcRect t="22424" b="15758"/>
          <a:stretch>
            <a:fillRect/>
          </a:stretch>
        </p:blipFill>
        <p:spPr bwMode="auto">
          <a:xfrm>
            <a:off x="142844" y="3143248"/>
            <a:ext cx="2643206" cy="1785950"/>
          </a:xfrm>
          <a:prstGeom prst="rect">
            <a:avLst/>
          </a:prstGeom>
          <a:noFill/>
          <a:ln w="9525">
            <a:noFill/>
            <a:miter lim="800000"/>
            <a:headEnd/>
            <a:tailEnd/>
          </a:ln>
        </p:spPr>
      </p:pic>
      <p:sp>
        <p:nvSpPr>
          <p:cNvPr id="11" name="Прямоугольник 10"/>
          <p:cNvSpPr/>
          <p:nvPr/>
        </p:nvSpPr>
        <p:spPr>
          <a:xfrm>
            <a:off x="0" y="2136339"/>
            <a:ext cx="9144000" cy="954107"/>
          </a:xfrm>
          <a:prstGeom prst="rect">
            <a:avLst/>
          </a:prstGeom>
          <a:solidFill>
            <a:srgbClr val="FFC000"/>
          </a:solidFill>
        </p:spPr>
        <p:txBody>
          <a:bodyPr wrap="square">
            <a:spAutoFit/>
          </a:bodyPr>
          <a:lstStyle/>
          <a:p>
            <a:pPr lvl="0" indent="449263" fontAlgn="base">
              <a:spcBef>
                <a:spcPct val="0"/>
              </a:spcBef>
              <a:spcAft>
                <a:spcPct val="0"/>
              </a:spcAft>
            </a:pPr>
            <a:r>
              <a:rPr lang="kk-KZ" sz="1400" dirty="0" smtClean="0">
                <a:latin typeface="Times New Roman" pitchFamily="18" charset="0"/>
                <a:ea typeface="Times New Roman" pitchFamily="18" charset="0"/>
                <a:cs typeface="Times New Roman" pitchFamily="18" charset="0"/>
              </a:rPr>
              <a:t>Психолог А.Есболаеваның Мәншүктің мінезіне мінездеме берді: дөрекі, қызба, бойында агрессивті мінез-құлық байқалады. Анасымен қарым-қатынасы өте нашар, анасын тыңдамайды. Сынды ескертпелерді қабылдайды, бірақ өзінің жүріс-тұрысына, сөз-мәнеріне есеп бере алмайды. Пән мұғалімдер тарапынан бірнеше рет ескертулер алған. Тәртібі төмен. </a:t>
            </a:r>
            <a:endParaRPr lang="kk-KZ" sz="2000" dirty="0" smtClean="0">
              <a:latin typeface="Arial" pitchFamily="34" charset="0"/>
              <a:cs typeface="Arial" pitchFamily="34" charset="0"/>
            </a:endParaRPr>
          </a:p>
        </p:txBody>
      </p:sp>
      <p:sp>
        <p:nvSpPr>
          <p:cNvPr id="12" name="Прямоугольник с двумя скругленными противолежащими углами 11"/>
          <p:cNvSpPr/>
          <p:nvPr/>
        </p:nvSpPr>
        <p:spPr>
          <a:xfrm>
            <a:off x="2857488" y="3214686"/>
            <a:ext cx="6143636" cy="3429024"/>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Rectangle 3"/>
          <p:cNvSpPr>
            <a:spLocks noChangeArrowheads="1"/>
          </p:cNvSpPr>
          <p:nvPr/>
        </p:nvSpPr>
        <p:spPr bwMode="auto">
          <a:xfrm>
            <a:off x="2928926" y="3143248"/>
            <a:ext cx="607223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Мәншүк колледждегі қыздарға тиісіп, үнемі төбелес шығарып, пән оқытушыларына сабақ өтулеріне мұрша бермейді. Түнімен көшеде жүретіндігі, тәрбиеге бағынбайтындығы, анасында тыңдамай, анасына дөрекі сөйлейтіндігі анықталды. М.Саннайдан анасының қатысуымен түсініктеме алынды. Енді құқықбұзушылық жасамайтындығы туралы. Комиссия мүшелері бір ауыздан анасы Н.Лепесбаеваға бала тәрбиесіне немқұрайлы танытқаны үшін, тиісті заң шеңберінде шара қолдануды, Санай Маншук Сәкенқызын Тараз қаласындағы </a:t>
            </a:r>
            <a:r>
              <a:rPr kumimoji="0" lang="kk-KZ" sz="1400" b="0" i="1"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kk-KZ"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Балалар мен жасөспірімдердің арнаулы мектебіне</a:t>
            </a:r>
            <a:r>
              <a:rPr kumimoji="0" lang="kk-KZ" sz="1400" b="0" i="1"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kk-KZ"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орналастыруды сұрады. АПБ-нің ЮПТ аға инспекторы М.Даулен құжаттарын жинап АІІБ-не, аудан әкімдігінің жанындағы кәмелетке толмағандардың ісі және олардың құқығын қорғау жөніндегі комиссия отырысына хат жолдау керектігін айтты. Аналар кеңесінің төрайымы З.Ажибекова қыз баласына жат қылықтар екенің түсіндірсе, қамқоршылық кеңес мүшесі К.Амалбекова ата-анамен, студент қызбен жеке әңгімелесіп, ақыл-кеңестерін берді. </a:t>
            </a:r>
            <a:endParaRPr kumimoji="0" lang="kk-KZ"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Прямоугольник 13"/>
          <p:cNvSpPr/>
          <p:nvPr/>
        </p:nvSpPr>
        <p:spPr>
          <a:xfrm>
            <a:off x="0" y="1000108"/>
            <a:ext cx="8929718" cy="1169551"/>
          </a:xfrm>
          <a:prstGeom prst="rect">
            <a:avLst/>
          </a:prstGeom>
        </p:spPr>
        <p:txBody>
          <a:bodyPr wrap="square">
            <a:spAutoFit/>
          </a:bodyPr>
          <a:lstStyle/>
          <a:p>
            <a:pPr lvl="0" algn="ctr" eaLnBrk="0" fontAlgn="base" hangingPunct="0">
              <a:spcBef>
                <a:spcPct val="0"/>
              </a:spcBef>
              <a:spcAft>
                <a:spcPct val="0"/>
              </a:spcAft>
            </a:pPr>
            <a:r>
              <a:rPr lang="kk-KZ" sz="1400" b="1" dirty="0" smtClean="0">
                <a:latin typeface="Times New Roman" pitchFamily="18" charset="0"/>
                <a:ea typeface="Times New Roman" pitchFamily="18" charset="0"/>
                <a:cs typeface="Times New Roman" pitchFamily="18" charset="0"/>
              </a:rPr>
              <a:t>Қатысқандар: АПБ-нің ЮПТ инспекторы полиция аға лейтенанты Марат Даулен Мұратұлы, директордың тәрбие орынбасары Койлыбекова Акнур Дуйсеновна, аналар кеңесінің мүшесі З.Ажибекова, қамқоршылық кеңес мүшесі К.Амалбекова,  арнайы бекітілген тәлімгері А.Бексейтова, психолог А.Есболаева, пән оқытушы М.Исабеков, колледж әкімшілік мүшелері, Санай Мәншүк Сәкенқызы, анасы Нұржамал Лепесбаева, 05-21 тобының студенті  Ж.Хамзакулова </a:t>
            </a:r>
            <a:endParaRPr lang="kk-KZ" sz="1400" b="1" dirty="0" smtClean="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5F6EAEA-DB3A-4615-9D60-F53819CF1B33}" type="slidenum">
              <a:rPr lang="en-US" altLang="ru-RU" smtClean="0">
                <a:solidFill>
                  <a:srgbClr val="5FCBEF"/>
                </a:solidFill>
              </a:rPr>
              <a:pPr/>
              <a:t>23</a:t>
            </a:fld>
            <a:endParaRPr lang="en-US" altLang="ru-RU">
              <a:solidFill>
                <a:srgbClr val="5FCBEF"/>
              </a:solidFill>
            </a:endParaRPr>
          </a:p>
        </p:txBody>
      </p:sp>
      <p:pic>
        <p:nvPicPr>
          <p:cNvPr id="3075" name="Рисунок 4" descr="WhatsApp Image 2023-04-05 at 16.22.27"/>
          <p:cNvPicPr>
            <a:picLocks noChangeAspect="1" noChangeArrowheads="1"/>
          </p:cNvPicPr>
          <p:nvPr/>
        </p:nvPicPr>
        <p:blipFill>
          <a:blip r:embed="rId2"/>
          <a:srcRect/>
          <a:stretch>
            <a:fillRect/>
          </a:stretch>
        </p:blipFill>
        <p:spPr bwMode="auto">
          <a:xfrm>
            <a:off x="6072198" y="4572008"/>
            <a:ext cx="2928958" cy="1753867"/>
          </a:xfrm>
          <a:prstGeom prst="rect">
            <a:avLst/>
          </a:prstGeom>
          <a:noFill/>
        </p:spPr>
      </p:pic>
      <p:pic>
        <p:nvPicPr>
          <p:cNvPr id="3074" name="Рисунок 5" descr="WhatsApp Image 2023-04-05 at 16.22.26 (1)"/>
          <p:cNvPicPr>
            <a:picLocks noChangeAspect="1" noChangeArrowheads="1"/>
          </p:cNvPicPr>
          <p:nvPr/>
        </p:nvPicPr>
        <p:blipFill>
          <a:blip r:embed="rId3"/>
          <a:srcRect/>
          <a:stretch>
            <a:fillRect/>
          </a:stretch>
        </p:blipFill>
        <p:spPr bwMode="auto">
          <a:xfrm>
            <a:off x="3000364" y="4572008"/>
            <a:ext cx="3000397" cy="1785950"/>
          </a:xfrm>
          <a:prstGeom prst="rect">
            <a:avLst/>
          </a:prstGeom>
          <a:noFill/>
        </p:spPr>
      </p:pic>
      <p:pic>
        <p:nvPicPr>
          <p:cNvPr id="3073" name="Рисунок 3" descr="WhatsApp Image 2023-04-05 at 16.22.26"/>
          <p:cNvPicPr>
            <a:picLocks noChangeAspect="1" noChangeArrowheads="1"/>
          </p:cNvPicPr>
          <p:nvPr/>
        </p:nvPicPr>
        <p:blipFill>
          <a:blip r:embed="rId4"/>
          <a:srcRect/>
          <a:stretch>
            <a:fillRect/>
          </a:stretch>
        </p:blipFill>
        <p:spPr bwMode="auto">
          <a:xfrm>
            <a:off x="142844" y="4572008"/>
            <a:ext cx="2786082" cy="1756829"/>
          </a:xfrm>
          <a:prstGeom prst="rect">
            <a:avLst/>
          </a:prstGeom>
          <a:noFill/>
        </p:spPr>
      </p:pic>
      <p:sp>
        <p:nvSpPr>
          <p:cNvPr id="3077" name="Rectangle 5"/>
          <p:cNvSpPr>
            <a:spLocks noChangeArrowheads="1"/>
          </p:cNvSpPr>
          <p:nvPr/>
        </p:nvSpPr>
        <p:spPr bwMode="auto">
          <a:xfrm>
            <a:off x="214282" y="-214338"/>
            <a:ext cx="8929718"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200" b="0" i="0" u="none" strike="noStrike" cap="none" normalizeH="0" baseline="0" dirty="0" smtClean="0">
              <a:ln>
                <a:noFill/>
              </a:ln>
              <a:solidFill>
                <a:schemeClr val="tx1"/>
              </a:solidFill>
              <a:effectLst/>
              <a:latin typeface="Calibri"/>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kk-KZ" sz="1200" dirty="0" smtClean="0">
              <a:latin typeface="Calibri"/>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«05» сәуір 2023ж. Колледжішілік кезектен тыс құқықтық кеңес отырысы №9. 04-21 тобының студенті </a:t>
            </a:r>
            <a:r>
              <a:rPr kumimoji="0" lang="kk-KZ" sz="16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kk-KZ"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Құрманғазы Нұрсезім Даниярбекқызы ның ата-анасының қатысуымен </a:t>
            </a:r>
            <a:r>
              <a:rPr kumimoji="0" lang="kk-KZ" sz="16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kk-KZ"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08-22 тобының студенті Б.Бахытованың анасының шағымы бойынша</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Кеңес мүшелері: </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Құқықтық кеңес төрайымы, колледж директоры Н.Е.Туйтебаева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Қамқоршылық кеңес мүшесі Кадирбекова М</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Аналар кеңесінің төрайымы З.Ажибекова. Э.Сулейменова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Директордың оқу ісі жөніндегі орынбасары Д.О.Қоданов</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Директордың тәрбие ісі жөніндегі орынбасары А.Д.Койлыбекова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Педагог-психолог А.Д.Есболаева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Жастар ісі жөніндегі ұйымдастырушы Н.А.Шалгинбаева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Шақыртылғандар:</a:t>
            </a: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АІІБ-нің ЮПТ аға инспекторлары М.Даулен, Ғ.Егенбердиев</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04-21 тобының студенті Құрманғазы Нұрсезім Даниярбекқызы, анасы Елеукулова Жеңіскул Мамбетовна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08-22 тобының студенті Балнұр Бахытовна, анасы Лепесбаева Назира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kk-KZ" sz="1800" b="0" i="0" u="none" strike="noStrike" cap="none" normalizeH="0" baseline="0" smtClean="0">
              <a:ln>
                <a:noFill/>
              </a:ln>
              <a:solidFill>
                <a:schemeClr val="tx1"/>
              </a:solidFill>
              <a:effectLst/>
              <a:latin typeface="Arial" pitchFamily="34" charset="0"/>
              <a:cs typeface="Arial" pitchFamily="34" charset="0"/>
            </a:endParaRPr>
          </a:p>
        </p:txBody>
      </p:sp>
      <p:sp>
        <p:nvSpPr>
          <p:cNvPr id="3079" name="Rectangle 7"/>
          <p:cNvSpPr>
            <a:spLocks noChangeArrowheads="1"/>
          </p:cNvSpPr>
          <p:nvPr/>
        </p:nvSpPr>
        <p:spPr bwMode="auto">
          <a:xfrm>
            <a:off x="0" y="4257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142852"/>
            <a:ext cx="9144000" cy="1573234"/>
          </a:xfrm>
        </p:spPr>
        <p:txBody>
          <a:bodyPr>
            <a:noAutofit/>
          </a:bodyPr>
          <a:lstStyle/>
          <a:p>
            <a:pPr algn="ctr"/>
            <a:r>
              <a:rPr lang="ru-RU" sz="2400" dirty="0" smtClean="0"/>
              <a:t/>
            </a:r>
            <a:br>
              <a:rPr lang="ru-RU" sz="2400" dirty="0" smtClean="0"/>
            </a:br>
            <a:r>
              <a:rPr lang="ru-RU" sz="2400" dirty="0" smtClean="0"/>
              <a:t> </a:t>
            </a:r>
            <a:endParaRPr lang="ru-RU" sz="2400" dirty="0"/>
          </a:p>
        </p:txBody>
      </p:sp>
      <p:pic>
        <p:nvPicPr>
          <p:cNvPr id="37890" name="Picture 2" descr="C:\Users\007\Downloads\WhatsApp Image 2023-05-23 at 10.25.46.jpeg"/>
          <p:cNvPicPr>
            <a:picLocks noChangeAspect="1" noChangeArrowheads="1"/>
          </p:cNvPicPr>
          <p:nvPr/>
        </p:nvPicPr>
        <p:blipFill>
          <a:blip r:embed="rId2"/>
          <a:srcRect t="9375" b="18750"/>
          <a:stretch>
            <a:fillRect/>
          </a:stretch>
        </p:blipFill>
        <p:spPr bwMode="auto">
          <a:xfrm>
            <a:off x="5857884" y="857232"/>
            <a:ext cx="3086100" cy="4929222"/>
          </a:xfrm>
          <a:prstGeom prst="rect">
            <a:avLst/>
          </a:prstGeom>
          <a:noFill/>
        </p:spPr>
      </p:pic>
      <p:sp>
        <p:nvSpPr>
          <p:cNvPr id="37891" name="Rectangle 3"/>
          <p:cNvSpPr>
            <a:spLocks noChangeArrowheads="1"/>
          </p:cNvSpPr>
          <p:nvPr/>
        </p:nvSpPr>
        <p:spPr bwMode="auto">
          <a:xfrm>
            <a:off x="1285852" y="285728"/>
            <a:ext cx="692948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chemeClr val="tx1"/>
                </a:solidFill>
                <a:effectLst/>
                <a:latin typeface="Calibri"/>
                <a:ea typeface="Calibri" pitchFamily="34" charset="0"/>
                <a:cs typeface="Times New Roman" pitchFamily="18" charset="0"/>
              </a:rPr>
              <a:t>«</a:t>
            </a:r>
            <a:r>
              <a:rPr kumimoji="0" lang="ru-RU"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Ғаламтор</a:t>
            </a:r>
            <a:r>
              <a:rPr kumimoji="0" lang="kk-K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дың шырмауы</a:t>
            </a:r>
            <a:r>
              <a:rPr kumimoji="0" lang="ru-RU"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тақырыбында дебат турнирі</a:t>
            </a:r>
            <a:endParaRPr kumimoji="0" lang="kk-KZ"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892" name="Rectangle 4"/>
          <p:cNvSpPr>
            <a:spLocks noChangeArrowheads="1"/>
          </p:cNvSpPr>
          <p:nvPr/>
        </p:nvSpPr>
        <p:spPr bwMode="auto">
          <a:xfrm>
            <a:off x="142844" y="928670"/>
            <a:ext cx="5643602"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Бүгінгі дебат тақырыбына сай, ғаламтордың зияны мен пайдасы туралы   тоқталып өтіп,  ақпарат берілді.</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142844" y="1643049"/>
            <a:ext cx="5572164" cy="4247317"/>
          </a:xfrm>
          <a:prstGeom prst="rect">
            <a:avLst/>
          </a:prstGeom>
        </p:spPr>
        <p:txBody>
          <a:bodyPr wrap="square">
            <a:spAutoFit/>
          </a:bodyPr>
          <a:lstStyle/>
          <a:p>
            <a:r>
              <a:rPr lang="kk-KZ" sz="1400" dirty="0" smtClean="0">
                <a:latin typeface="Times New Roman" pitchFamily="18" charset="0"/>
                <a:cs typeface="Times New Roman" pitchFamily="18" charset="0"/>
              </a:rPr>
              <a:t>Дебат  бөлімдері:</a:t>
            </a:r>
            <a:br>
              <a:rPr lang="kk-KZ" sz="1400" dirty="0" smtClean="0">
                <a:latin typeface="Times New Roman" pitchFamily="18" charset="0"/>
                <a:cs typeface="Times New Roman" pitchFamily="18" charset="0"/>
              </a:rPr>
            </a:br>
            <a:r>
              <a:rPr lang="kk-KZ" sz="1400" dirty="0" smtClean="0">
                <a:latin typeface="Times New Roman" pitchFamily="18" charset="0"/>
                <a:cs typeface="Times New Roman" pitchFamily="18" charset="0"/>
              </a:rPr>
              <a:t>І. Кіріспе</a:t>
            </a:r>
            <a:br>
              <a:rPr lang="kk-KZ" sz="1400" dirty="0" smtClean="0">
                <a:latin typeface="Times New Roman" pitchFamily="18" charset="0"/>
                <a:cs typeface="Times New Roman" pitchFamily="18" charset="0"/>
              </a:rPr>
            </a:br>
            <a:r>
              <a:rPr lang="kk-KZ" sz="1400" dirty="0" smtClean="0">
                <a:latin typeface="Times New Roman" pitchFamily="18" charset="0"/>
                <a:cs typeface="Times New Roman" pitchFamily="18" charset="0"/>
              </a:rPr>
              <a:t>1. Екі фракцияда екі  спикерден болады.</a:t>
            </a:r>
            <a:br>
              <a:rPr lang="kk-KZ" sz="1400" dirty="0" smtClean="0">
                <a:latin typeface="Times New Roman" pitchFamily="18" charset="0"/>
                <a:cs typeface="Times New Roman" pitchFamily="18" charset="0"/>
              </a:rPr>
            </a:br>
            <a:r>
              <a:rPr lang="kk-KZ" sz="1400" dirty="0" smtClean="0">
                <a:latin typeface="Times New Roman" pitchFamily="18" charset="0"/>
                <a:cs typeface="Times New Roman" pitchFamily="18" charset="0"/>
              </a:rPr>
              <a:t>2. Екі фракцияның спикерлері өздерін таныстырады.</a:t>
            </a:r>
            <a:br>
              <a:rPr lang="kk-KZ" sz="1400" dirty="0" smtClean="0">
                <a:latin typeface="Times New Roman" pitchFamily="18" charset="0"/>
                <a:cs typeface="Times New Roman" pitchFamily="18" charset="0"/>
              </a:rPr>
            </a:br>
            <a:r>
              <a:rPr lang="kk-KZ" sz="1400" dirty="0" smtClean="0">
                <a:latin typeface="Times New Roman" pitchFamily="18" charset="0"/>
                <a:cs typeface="Times New Roman" pitchFamily="18" charset="0"/>
              </a:rPr>
              <a:t/>
            </a:r>
            <a:br>
              <a:rPr lang="kk-KZ" sz="1400" dirty="0" smtClean="0">
                <a:latin typeface="Times New Roman" pitchFamily="18" charset="0"/>
                <a:cs typeface="Times New Roman" pitchFamily="18" charset="0"/>
              </a:rPr>
            </a:br>
            <a:r>
              <a:rPr lang="kk-KZ" sz="1400" dirty="0" smtClean="0">
                <a:latin typeface="Times New Roman" pitchFamily="18" charset="0"/>
                <a:cs typeface="Times New Roman" pitchFamily="18" charset="0"/>
              </a:rPr>
              <a:t>ІІ. Негізгі бөлім</a:t>
            </a:r>
            <a:br>
              <a:rPr lang="kk-KZ" sz="1400" dirty="0" smtClean="0">
                <a:latin typeface="Times New Roman" pitchFamily="18" charset="0"/>
                <a:cs typeface="Times New Roman" pitchFamily="18" charset="0"/>
              </a:rPr>
            </a:br>
            <a:r>
              <a:rPr lang="kk-KZ" sz="1400" dirty="0" smtClean="0">
                <a:latin typeface="Times New Roman" pitchFamily="18" charset="0"/>
                <a:cs typeface="Times New Roman" pitchFamily="18" charset="0"/>
              </a:rPr>
              <a:t>1. Негізгі кезең бұнда спикерлер аргументпен (дәлелдемелермен) мысалдар, статистикалық мәліметтермен таныстырады.</a:t>
            </a:r>
            <a:br>
              <a:rPr lang="kk-KZ" sz="1400" dirty="0" smtClean="0">
                <a:latin typeface="Times New Roman" pitchFamily="18" charset="0"/>
                <a:cs typeface="Times New Roman" pitchFamily="18" charset="0"/>
              </a:rPr>
            </a:br>
            <a:r>
              <a:rPr lang="kk-KZ" sz="1400" dirty="0" smtClean="0">
                <a:latin typeface="Times New Roman" pitchFamily="18" charset="0"/>
                <a:cs typeface="Times New Roman" pitchFamily="18" charset="0"/>
              </a:rPr>
              <a:t>2. Екі фракцияның ұсынысарымен қосымшалары.</a:t>
            </a:r>
            <a:br>
              <a:rPr lang="kk-KZ" sz="1400" dirty="0" smtClean="0">
                <a:latin typeface="Times New Roman" pitchFamily="18" charset="0"/>
                <a:cs typeface="Times New Roman" pitchFamily="18" charset="0"/>
              </a:rPr>
            </a:br>
            <a:r>
              <a:rPr lang="kk-KZ" sz="1400" dirty="0" smtClean="0">
                <a:latin typeface="Times New Roman" pitchFamily="18" charset="0"/>
                <a:cs typeface="Times New Roman" pitchFamily="18" charset="0"/>
              </a:rPr>
              <a:t>3. Екі фракция бір - біріне сұрақ қояды.</a:t>
            </a:r>
            <a:br>
              <a:rPr lang="kk-KZ" sz="1400" dirty="0" smtClean="0">
                <a:latin typeface="Times New Roman" pitchFamily="18" charset="0"/>
                <a:cs typeface="Times New Roman" pitchFamily="18" charset="0"/>
              </a:rPr>
            </a:br>
            <a:r>
              <a:rPr lang="kk-KZ" sz="1400" dirty="0" smtClean="0">
                <a:latin typeface="Times New Roman" pitchFamily="18" charset="0"/>
                <a:cs typeface="Times New Roman" pitchFamily="18" charset="0"/>
              </a:rPr>
              <a:t/>
            </a:r>
            <a:br>
              <a:rPr lang="kk-KZ" sz="1400" dirty="0" smtClean="0">
                <a:latin typeface="Times New Roman" pitchFamily="18" charset="0"/>
                <a:cs typeface="Times New Roman" pitchFamily="18" charset="0"/>
              </a:rPr>
            </a:br>
            <a:r>
              <a:rPr lang="kk-KZ" sz="1400" dirty="0" smtClean="0">
                <a:latin typeface="Times New Roman" pitchFamily="18" charset="0"/>
                <a:cs typeface="Times New Roman" pitchFamily="18" charset="0"/>
              </a:rPr>
              <a:t>ІІІ. Қорытынды.</a:t>
            </a:r>
            <a:br>
              <a:rPr lang="kk-KZ" sz="1400" dirty="0" smtClean="0">
                <a:latin typeface="Times New Roman" pitchFamily="18" charset="0"/>
                <a:cs typeface="Times New Roman" pitchFamily="18" charset="0"/>
              </a:rPr>
            </a:br>
            <a:r>
              <a:rPr lang="kk-KZ" sz="1400" dirty="0" smtClean="0">
                <a:latin typeface="Times New Roman" pitchFamily="18" charset="0"/>
                <a:cs typeface="Times New Roman" pitchFamily="18" charset="0"/>
              </a:rPr>
              <a:t>Дебат ережесі:</a:t>
            </a:r>
            <a:br>
              <a:rPr lang="kk-KZ" sz="1400" dirty="0" smtClean="0">
                <a:latin typeface="Times New Roman" pitchFamily="18" charset="0"/>
                <a:cs typeface="Times New Roman" pitchFamily="18" charset="0"/>
              </a:rPr>
            </a:br>
            <a:r>
              <a:rPr lang="kk-KZ" sz="1400" dirty="0" smtClean="0">
                <a:latin typeface="Times New Roman" pitchFamily="18" charset="0"/>
                <a:cs typeface="Times New Roman" pitchFamily="18" charset="0"/>
              </a:rPr>
              <a:t>1. Бос айтыс, тартыстан аулақ болу.</a:t>
            </a:r>
            <a:br>
              <a:rPr lang="kk-KZ" sz="1400" dirty="0" smtClean="0">
                <a:latin typeface="Times New Roman" pitchFamily="18" charset="0"/>
                <a:cs typeface="Times New Roman" pitchFamily="18" charset="0"/>
              </a:rPr>
            </a:br>
            <a:r>
              <a:rPr lang="kk-KZ" sz="1400" dirty="0" smtClean="0">
                <a:latin typeface="Times New Roman" pitchFamily="18" charset="0"/>
                <a:cs typeface="Times New Roman" pitchFamily="18" charset="0"/>
              </a:rPr>
              <a:t>2. Қарсыласыңды тыңдау, сыйлау.</a:t>
            </a:r>
            <a:br>
              <a:rPr lang="kk-KZ" sz="1400" dirty="0" smtClean="0">
                <a:latin typeface="Times New Roman" pitchFamily="18" charset="0"/>
                <a:cs typeface="Times New Roman" pitchFamily="18" charset="0"/>
              </a:rPr>
            </a:br>
            <a:r>
              <a:rPr lang="kk-KZ" sz="1400" dirty="0" smtClean="0">
                <a:latin typeface="Times New Roman" pitchFamily="18" charset="0"/>
                <a:cs typeface="Times New Roman" pitchFamily="18" charset="0"/>
              </a:rPr>
              <a:t>3. Мысқыл сұрақтар қоюға болмайды.</a:t>
            </a:r>
            <a:br>
              <a:rPr lang="kk-KZ" sz="1400" dirty="0" smtClean="0">
                <a:latin typeface="Times New Roman" pitchFamily="18" charset="0"/>
                <a:cs typeface="Times New Roman" pitchFamily="18" charset="0"/>
              </a:rPr>
            </a:br>
            <a:r>
              <a:rPr lang="kk-KZ" sz="1400" dirty="0" smtClean="0">
                <a:latin typeface="Times New Roman" pitchFamily="18" charset="0"/>
                <a:cs typeface="Times New Roman" pitchFamily="18" charset="0"/>
              </a:rPr>
              <a:t>4. Қарама - қарсы сұрақтарға берілген уақытты тиімді пайдалану.</a:t>
            </a:r>
            <a:br>
              <a:rPr lang="kk-KZ" sz="1400" dirty="0" smtClean="0">
                <a:latin typeface="Times New Roman" pitchFamily="18" charset="0"/>
                <a:cs typeface="Times New Roman" pitchFamily="18" charset="0"/>
              </a:rPr>
            </a:br>
            <a:r>
              <a:rPr lang="kk-KZ" sz="1400" dirty="0" smtClean="0">
                <a:latin typeface="Times New Roman" pitchFamily="18" charset="0"/>
                <a:cs typeface="Times New Roman" pitchFamily="18" charset="0"/>
              </a:rPr>
              <a:t>5. Қосымша қойылатын сұрақтарға дайын болу шарт.</a:t>
            </a:r>
            <a:r>
              <a:rPr lang="kk-KZ" dirty="0" smtClean="0"/>
              <a:t/>
            </a:r>
            <a:br>
              <a:rPr lang="kk-KZ" dirty="0" smtClean="0"/>
            </a:br>
            <a:endParaRPr lang="ru-RU" dirty="0"/>
          </a:p>
        </p:txBody>
      </p:sp>
      <p:sp>
        <p:nvSpPr>
          <p:cNvPr id="7" name="Прямоугольник 6"/>
          <p:cNvSpPr/>
          <p:nvPr/>
        </p:nvSpPr>
        <p:spPr>
          <a:xfrm>
            <a:off x="214282" y="5786454"/>
            <a:ext cx="8786874" cy="523220"/>
          </a:xfrm>
          <a:prstGeom prst="rect">
            <a:avLst/>
          </a:prstGeom>
        </p:spPr>
        <p:txBody>
          <a:bodyPr wrap="square">
            <a:spAutoFit/>
          </a:bodyPr>
          <a:lstStyle/>
          <a:p>
            <a:r>
              <a:rPr lang="en-US" sz="1400" b="1" dirty="0" smtClean="0"/>
              <a:t>https://m.facebook.com/story.php?story_fbid=pfbid02kiU6GpyxUuk2FngTtSjaNYzTov61NwrnyTz2ssemQQ2SEVURvp73eMPFBSY6LXHZl&amp;id=100024607866042&amp;mibextid=Nif5oz</a:t>
            </a:r>
            <a:endParaRPr lang="ru-RU" sz="1400" b="1" dirty="0"/>
          </a:p>
        </p:txBody>
      </p:sp>
    </p:spTree>
    <p:extLst>
      <p:ext uri="{BB962C8B-B14F-4D97-AF65-F5344CB8AC3E}">
        <p14:creationId xmlns:p14="http://schemas.microsoft.com/office/powerpoint/2010/main" xmlns="" val="3873809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5F6EAEA-DB3A-4615-9D60-F53819CF1B33}" type="slidenum">
              <a:rPr lang="en-US" altLang="ru-RU" smtClean="0">
                <a:solidFill>
                  <a:srgbClr val="5FCBEF"/>
                </a:solidFill>
              </a:rPr>
              <a:pPr/>
              <a:t>25</a:t>
            </a:fld>
            <a:endParaRPr lang="en-US" altLang="ru-RU">
              <a:solidFill>
                <a:srgbClr val="5FCBEF"/>
              </a:solidFill>
            </a:endParaRPr>
          </a:p>
        </p:txBody>
      </p:sp>
      <p:sp>
        <p:nvSpPr>
          <p:cNvPr id="2049" name="Rectangle 1"/>
          <p:cNvSpPr>
            <a:spLocks noChangeArrowheads="1"/>
          </p:cNvSpPr>
          <p:nvPr/>
        </p:nvSpPr>
        <p:spPr bwMode="auto">
          <a:xfrm>
            <a:off x="285720" y="142852"/>
            <a:ext cx="8715436" cy="52322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наурыз - «Алғыс айту күні» мерекесіне орай өткізілетін іс-шаралар жоспарына сәйкес </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Жаңатас көпсалалы колледжінде ІІ курс студенттері арасында футболдан жарыс ұйымдастырылды</a:t>
            </a:r>
            <a:r>
              <a:rPr kumimoji="0" lang="kk-KZ"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kk-KZ"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Скругленный прямоугольник 5"/>
          <p:cNvSpPr/>
          <p:nvPr/>
        </p:nvSpPr>
        <p:spPr>
          <a:xfrm>
            <a:off x="142844" y="714356"/>
            <a:ext cx="4786346" cy="56436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1400" b="1" dirty="0" smtClean="0">
                <a:ln w="9525">
                  <a:solidFill>
                    <a:schemeClr val="tx1"/>
                  </a:solidFill>
                </a:ln>
                <a:solidFill>
                  <a:srgbClr val="002060"/>
                </a:solidFill>
                <a:latin typeface="Times New Roman" pitchFamily="18" charset="0"/>
                <a:cs typeface="Times New Roman" pitchFamily="18" charset="0"/>
              </a:rPr>
              <a:t>Жарыстың мақсаты: </a:t>
            </a:r>
            <a:endParaRPr lang="ru-RU" sz="1400" dirty="0" smtClean="0">
              <a:ln w="9525">
                <a:solidFill>
                  <a:schemeClr val="tx1"/>
                </a:solidFill>
              </a:ln>
              <a:solidFill>
                <a:srgbClr val="002060"/>
              </a:solidFill>
              <a:latin typeface="Times New Roman" pitchFamily="18" charset="0"/>
              <a:cs typeface="Times New Roman" pitchFamily="18" charset="0"/>
            </a:endParaRPr>
          </a:p>
          <a:p>
            <a:pPr lvl="0" algn="just"/>
            <a:r>
              <a:rPr lang="kk-KZ" sz="1400" dirty="0" smtClean="0">
                <a:ln w="9525">
                  <a:solidFill>
                    <a:schemeClr val="tx1"/>
                  </a:solidFill>
                </a:ln>
                <a:solidFill>
                  <a:srgbClr val="002060"/>
                </a:solidFill>
                <a:latin typeface="Times New Roman" pitchFamily="18" charset="0"/>
                <a:cs typeface="Times New Roman" pitchFamily="18" charset="0"/>
              </a:rPr>
              <a:t>Колледж студенттері арасында салауатты өмір салтын қалыптастыру;</a:t>
            </a:r>
            <a:r>
              <a:rPr lang="ru-RU" sz="1400" dirty="0" smtClean="0">
                <a:ln w="9525">
                  <a:solidFill>
                    <a:schemeClr val="tx1"/>
                  </a:solidFill>
                </a:ln>
                <a:solidFill>
                  <a:srgbClr val="002060"/>
                </a:solidFill>
                <a:latin typeface="Times New Roman" pitchFamily="18" charset="0"/>
                <a:cs typeface="Times New Roman" pitchFamily="18" charset="0"/>
              </a:rPr>
              <a:t> </a:t>
            </a:r>
            <a:r>
              <a:rPr lang="kk-KZ" sz="1400" dirty="0" smtClean="0">
                <a:ln w="9525">
                  <a:solidFill>
                    <a:schemeClr val="tx1"/>
                  </a:solidFill>
                </a:ln>
                <a:solidFill>
                  <a:srgbClr val="002060"/>
                </a:solidFill>
                <a:latin typeface="Times New Roman" pitchFamily="18" charset="0"/>
                <a:cs typeface="Times New Roman" pitchFamily="18" charset="0"/>
              </a:rPr>
              <a:t>Денсаулығын нығайту және дене тәрбиесі мен спорт жүйесін дамыту;</a:t>
            </a:r>
            <a:r>
              <a:rPr lang="ru-RU" sz="1400" dirty="0" smtClean="0">
                <a:ln w="9525">
                  <a:solidFill>
                    <a:schemeClr val="tx1"/>
                  </a:solidFill>
                </a:ln>
                <a:solidFill>
                  <a:srgbClr val="002060"/>
                </a:solidFill>
                <a:latin typeface="Times New Roman" pitchFamily="18" charset="0"/>
                <a:cs typeface="Times New Roman" pitchFamily="18" charset="0"/>
              </a:rPr>
              <a:t> </a:t>
            </a:r>
            <a:r>
              <a:rPr lang="kk-KZ" sz="1400" dirty="0" smtClean="0">
                <a:ln w="9525">
                  <a:solidFill>
                    <a:schemeClr val="tx1"/>
                  </a:solidFill>
                </a:ln>
                <a:solidFill>
                  <a:srgbClr val="002060"/>
                </a:solidFill>
                <a:latin typeface="Times New Roman" pitchFamily="18" charset="0"/>
                <a:cs typeface="Times New Roman" pitchFamily="18" charset="0"/>
              </a:rPr>
              <a:t>Спортшылардың шеберлігін арттыру;</a:t>
            </a:r>
            <a:r>
              <a:rPr lang="ru-RU" sz="1400" dirty="0" smtClean="0">
                <a:ln w="9525">
                  <a:solidFill>
                    <a:schemeClr val="tx1"/>
                  </a:solidFill>
                </a:ln>
                <a:solidFill>
                  <a:srgbClr val="002060"/>
                </a:solidFill>
                <a:latin typeface="Times New Roman" pitchFamily="18" charset="0"/>
                <a:cs typeface="Times New Roman" pitchFamily="18" charset="0"/>
              </a:rPr>
              <a:t> </a:t>
            </a:r>
            <a:r>
              <a:rPr lang="kk-KZ" sz="1400" dirty="0" smtClean="0">
                <a:ln w="9525">
                  <a:solidFill>
                    <a:schemeClr val="tx1"/>
                  </a:solidFill>
                </a:ln>
                <a:solidFill>
                  <a:srgbClr val="002060"/>
                </a:solidFill>
                <a:latin typeface="Times New Roman" pitchFamily="18" charset="0"/>
                <a:cs typeface="Times New Roman" pitchFamily="18" charset="0"/>
              </a:rPr>
              <a:t>Командалар арасында достық қарым-қатынасты нығайту;</a:t>
            </a:r>
            <a:endParaRPr lang="ru-RU" sz="1400" dirty="0" smtClean="0">
              <a:ln w="9525">
                <a:solidFill>
                  <a:schemeClr val="tx1"/>
                </a:solidFill>
              </a:ln>
              <a:solidFill>
                <a:srgbClr val="002060"/>
              </a:solidFill>
              <a:latin typeface="Times New Roman" pitchFamily="18" charset="0"/>
              <a:cs typeface="Times New Roman" pitchFamily="18" charset="0"/>
            </a:endParaRPr>
          </a:p>
          <a:p>
            <a:pPr algn="just"/>
            <a:r>
              <a:rPr lang="kk-KZ" sz="1400" b="1" dirty="0" smtClean="0">
                <a:ln w="9525">
                  <a:solidFill>
                    <a:schemeClr val="tx1"/>
                  </a:solidFill>
                </a:ln>
                <a:solidFill>
                  <a:srgbClr val="002060"/>
                </a:solidFill>
                <a:latin typeface="Times New Roman" pitchFamily="18" charset="0"/>
                <a:cs typeface="Times New Roman" pitchFamily="18" charset="0"/>
              </a:rPr>
              <a:t>Қатысқандар: </a:t>
            </a:r>
            <a:r>
              <a:rPr lang="kk-KZ" sz="1400" dirty="0" smtClean="0">
                <a:ln w="9525">
                  <a:solidFill>
                    <a:schemeClr val="tx1"/>
                  </a:solidFill>
                </a:ln>
                <a:solidFill>
                  <a:srgbClr val="002060"/>
                </a:solidFill>
                <a:latin typeface="Times New Roman" pitchFamily="18" charset="0"/>
                <a:cs typeface="Times New Roman" pitchFamily="18" charset="0"/>
              </a:rPr>
              <a:t>"Жастар ресурстық орталығы" КММ-нің мамандары, директордың тәрбие ісі жөніндегі орынбасары А. Койлыбекова, жастар ісі жөніндегі инспекторы Н. Шалгинбаева, дене шынықтыру пәнінің оқытушылары, 2 курс студенттері қатысты.</a:t>
            </a:r>
            <a:endParaRPr lang="ru-RU" sz="1400" dirty="0" smtClean="0">
              <a:ln w="9525">
                <a:solidFill>
                  <a:schemeClr val="tx1"/>
                </a:solidFill>
              </a:ln>
              <a:solidFill>
                <a:srgbClr val="002060"/>
              </a:solidFill>
              <a:latin typeface="Times New Roman" pitchFamily="18" charset="0"/>
              <a:cs typeface="Times New Roman" pitchFamily="18" charset="0"/>
            </a:endParaRPr>
          </a:p>
          <a:p>
            <a:pPr algn="just"/>
            <a:r>
              <a:rPr lang="kk-KZ" sz="1400" dirty="0" smtClean="0">
                <a:ln w="9525">
                  <a:solidFill>
                    <a:schemeClr val="tx1"/>
                  </a:solidFill>
                </a:ln>
                <a:solidFill>
                  <a:srgbClr val="002060"/>
                </a:solidFill>
                <a:latin typeface="Times New Roman" pitchFamily="18" charset="0"/>
                <a:cs typeface="Times New Roman" pitchFamily="18" charset="0"/>
              </a:rPr>
              <a:t>⚽ 1 наурыз - "Алғыс айту күні" мерекесіне орай, Жаңатас көпсалалы колледжінде ІІ курс студенттері арасында футболдан жарыс ұйымдастырылды. Іс-шараны директордың тәрбие ісі жөніндегі орынбасары А.Қойлыбекова, Жастар ресурстық орталығының бас маманы Қыстаубаева Жансая Лесбекқызы ашып берді. Спортшыларға сәттілік тіледі.</a:t>
            </a:r>
            <a:endParaRPr lang="ru-RU" sz="1400" dirty="0" smtClean="0">
              <a:ln w="9525">
                <a:solidFill>
                  <a:schemeClr val="tx1"/>
                </a:solidFill>
              </a:ln>
              <a:solidFill>
                <a:srgbClr val="002060"/>
              </a:solidFill>
              <a:latin typeface="Times New Roman" pitchFamily="18" charset="0"/>
              <a:cs typeface="Times New Roman" pitchFamily="18" charset="0"/>
            </a:endParaRPr>
          </a:p>
          <a:p>
            <a:pPr algn="just"/>
            <a:r>
              <a:rPr lang="kk-KZ" sz="1400" b="1" dirty="0" smtClean="0">
                <a:ln w="9525">
                  <a:solidFill>
                    <a:schemeClr val="tx1"/>
                  </a:solidFill>
                </a:ln>
                <a:solidFill>
                  <a:srgbClr val="002060"/>
                </a:solidFill>
                <a:latin typeface="Times New Roman" pitchFamily="18" charset="0"/>
                <a:cs typeface="Times New Roman" pitchFamily="18" charset="0"/>
              </a:rPr>
              <a:t>Ұйымдастырылған шараға: </a:t>
            </a:r>
            <a:r>
              <a:rPr lang="kk-KZ" sz="1400" dirty="0" smtClean="0">
                <a:ln w="9525">
                  <a:solidFill>
                    <a:schemeClr val="tx1"/>
                  </a:solidFill>
                </a:ln>
                <a:solidFill>
                  <a:srgbClr val="002060"/>
                </a:solidFill>
                <a:latin typeface="Times New Roman" pitchFamily="18" charset="0"/>
                <a:cs typeface="Times New Roman" pitchFamily="18" charset="0"/>
              </a:rPr>
              <a:t>"Жастар ресурстық орталығы" КММ-сі демеушілік жасап, қатысқан командаларға бағалы сыйлықтар, арнайы алғыс хаттар ұсынды.</a:t>
            </a:r>
            <a:endParaRPr lang="ru-RU" sz="1400" dirty="0" smtClean="0">
              <a:ln w="9525">
                <a:solidFill>
                  <a:schemeClr val="tx1"/>
                </a:solidFill>
              </a:ln>
              <a:solidFill>
                <a:srgbClr val="002060"/>
              </a:solidFill>
              <a:latin typeface="Times New Roman" pitchFamily="18" charset="0"/>
              <a:cs typeface="Times New Roman" pitchFamily="18" charset="0"/>
            </a:endParaRPr>
          </a:p>
          <a:p>
            <a:pPr algn="ctr"/>
            <a:endParaRPr lang="ru-RU" sz="1400" dirty="0">
              <a:ln w="9525">
                <a:solidFill>
                  <a:schemeClr val="tx1"/>
                </a:solidFill>
              </a:ln>
              <a:solidFill>
                <a:srgbClr val="002060"/>
              </a:solidFill>
              <a:latin typeface="Times New Roman" pitchFamily="18" charset="0"/>
              <a:cs typeface="Times New Roman" pitchFamily="18" charset="0"/>
            </a:endParaRPr>
          </a:p>
        </p:txBody>
      </p:sp>
      <p:pic>
        <p:nvPicPr>
          <p:cNvPr id="7" name="Рисунок 6" descr="C:\Users\007\Downloads\WhatsApp Image 2023-03-06 at 10.04.13.jpeg"/>
          <p:cNvPicPr/>
          <p:nvPr/>
        </p:nvPicPr>
        <p:blipFill>
          <a:blip r:embed="rId2"/>
          <a:srcRect t="33489" r="5455" b="47565"/>
          <a:stretch>
            <a:fillRect/>
          </a:stretch>
        </p:blipFill>
        <p:spPr bwMode="auto">
          <a:xfrm>
            <a:off x="5000628" y="785794"/>
            <a:ext cx="4000528" cy="2286016"/>
          </a:xfrm>
          <a:prstGeom prst="rect">
            <a:avLst/>
          </a:prstGeom>
          <a:noFill/>
          <a:ln w="9525">
            <a:solidFill>
              <a:schemeClr val="tx1"/>
            </a:solidFill>
            <a:miter lim="800000"/>
            <a:headEnd/>
            <a:tailEnd/>
          </a:ln>
        </p:spPr>
      </p:pic>
      <p:pic>
        <p:nvPicPr>
          <p:cNvPr id="8" name="Рисунок 7" descr="C:\Users\007\Downloads\WhatsApp Image 2023-03-06 at 10.04.14.jpeg"/>
          <p:cNvPicPr/>
          <p:nvPr/>
        </p:nvPicPr>
        <p:blipFill>
          <a:blip r:embed="rId3"/>
          <a:srcRect l="20081" t="33431" r="12320" b="48686"/>
          <a:stretch>
            <a:fillRect/>
          </a:stretch>
        </p:blipFill>
        <p:spPr bwMode="auto">
          <a:xfrm>
            <a:off x="5000628" y="3214686"/>
            <a:ext cx="2071702" cy="1357322"/>
          </a:xfrm>
          <a:prstGeom prst="rect">
            <a:avLst/>
          </a:prstGeom>
          <a:noFill/>
          <a:ln w="9525">
            <a:solidFill>
              <a:schemeClr val="tx1"/>
            </a:solidFill>
            <a:miter lim="800000"/>
            <a:headEnd/>
            <a:tailEnd/>
          </a:ln>
        </p:spPr>
      </p:pic>
      <p:pic>
        <p:nvPicPr>
          <p:cNvPr id="9" name="Рисунок 8" descr="C:\Users\007\Downloads\WhatsApp Image 2023-03-06 at 10.04.11.jpeg"/>
          <p:cNvPicPr/>
          <p:nvPr/>
        </p:nvPicPr>
        <p:blipFill>
          <a:blip r:embed="rId4"/>
          <a:srcRect t="43231" b="35495"/>
          <a:stretch>
            <a:fillRect/>
          </a:stretch>
        </p:blipFill>
        <p:spPr bwMode="auto">
          <a:xfrm>
            <a:off x="7143768" y="3214686"/>
            <a:ext cx="1857388" cy="1357322"/>
          </a:xfrm>
          <a:prstGeom prst="rect">
            <a:avLst/>
          </a:prstGeom>
          <a:noFill/>
          <a:ln w="9525">
            <a:solidFill>
              <a:schemeClr val="tx1"/>
            </a:solidFill>
            <a:miter lim="800000"/>
            <a:headEnd/>
            <a:tailEnd/>
          </a:ln>
        </p:spPr>
      </p:pic>
      <p:pic>
        <p:nvPicPr>
          <p:cNvPr id="10" name="Рисунок 9" descr="C:\Users\007\Downloads\WhatsApp Image 2023-03-06 at 10.04.12.jpeg"/>
          <p:cNvPicPr/>
          <p:nvPr/>
        </p:nvPicPr>
        <p:blipFill>
          <a:blip r:embed="rId5"/>
          <a:srcRect t="43781" r="954" b="31632"/>
          <a:stretch>
            <a:fillRect/>
          </a:stretch>
        </p:blipFill>
        <p:spPr bwMode="auto">
          <a:xfrm>
            <a:off x="5000628" y="4714884"/>
            <a:ext cx="2071702" cy="1428760"/>
          </a:xfrm>
          <a:prstGeom prst="rect">
            <a:avLst/>
          </a:prstGeom>
          <a:noFill/>
          <a:ln w="9525">
            <a:solidFill>
              <a:schemeClr val="tx1"/>
            </a:solidFill>
            <a:miter lim="800000"/>
            <a:headEnd/>
            <a:tailEnd/>
          </a:ln>
        </p:spPr>
      </p:pic>
      <p:pic>
        <p:nvPicPr>
          <p:cNvPr id="11" name="Рисунок 10" descr="C:\Users\007\Downloads\WhatsApp Image 2023-03-06 at 10.04.08.jpeg"/>
          <p:cNvPicPr/>
          <p:nvPr/>
        </p:nvPicPr>
        <p:blipFill>
          <a:blip r:embed="rId6"/>
          <a:srcRect l="7207" t="43719" r="7881" b="31228"/>
          <a:stretch>
            <a:fillRect/>
          </a:stretch>
        </p:blipFill>
        <p:spPr bwMode="auto">
          <a:xfrm>
            <a:off x="7143768" y="4714884"/>
            <a:ext cx="1857388" cy="1428760"/>
          </a:xfrm>
          <a:prstGeom prst="rect">
            <a:avLst/>
          </a:prstGeom>
          <a:noFill/>
          <a:ln w="9525">
            <a:solidFill>
              <a:schemeClr val="tx1"/>
            </a:solidFill>
            <a:miter lim="800000"/>
            <a:headEnd/>
            <a:tailEnd/>
          </a:ln>
        </p:spPr>
      </p:pic>
      <p:pic>
        <p:nvPicPr>
          <p:cNvPr id="12" name="Picture 3" descr="C:\Users\007\Desktop\images.jpg"/>
          <p:cNvPicPr>
            <a:picLocks noChangeAspect="1" noChangeArrowheads="1"/>
          </p:cNvPicPr>
          <p:nvPr/>
        </p:nvPicPr>
        <p:blipFill>
          <a:blip r:embed="rId7"/>
          <a:srcRect r="33140"/>
          <a:stretch>
            <a:fillRect/>
          </a:stretch>
        </p:blipFill>
        <p:spPr bwMode="auto">
          <a:xfrm>
            <a:off x="285720" y="6429396"/>
            <a:ext cx="928694" cy="428604"/>
          </a:xfrm>
          <a:prstGeom prst="rect">
            <a:avLst/>
          </a:prstGeom>
          <a:noFill/>
        </p:spPr>
      </p:pic>
      <p:sp>
        <p:nvSpPr>
          <p:cNvPr id="2051" name="Rectangle 3"/>
          <p:cNvSpPr>
            <a:spLocks noChangeArrowheads="1"/>
          </p:cNvSpPr>
          <p:nvPr/>
        </p:nvSpPr>
        <p:spPr bwMode="auto">
          <a:xfrm>
            <a:off x="1285852" y="6396335"/>
            <a:ext cx="7858148" cy="461665"/>
          </a:xfrm>
          <a:prstGeom prst="rect">
            <a:avLst/>
          </a:prstGeom>
          <a:solidFill>
            <a:srgbClr val="7030A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8"/>
              </a:rPr>
              <a:t>https://m.facebook.com/story.php?story_fbid=pfbid02r8QL2Gxe4xoMD5GZEKVDaz2CjN6uJmbzKQuww84t5bQ8yGRMRL1RmuNb67YEPfxzl&amp;id=100024607866042&amp;mibextid=Nif5oz</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5F6EAEA-DB3A-4615-9D60-F53819CF1B33}" type="slidenum">
              <a:rPr lang="en-US" altLang="ru-RU" smtClean="0">
                <a:solidFill>
                  <a:srgbClr val="5FCBEF"/>
                </a:solidFill>
              </a:rPr>
              <a:pPr/>
              <a:t>26</a:t>
            </a:fld>
            <a:endParaRPr lang="en-US" altLang="ru-RU">
              <a:solidFill>
                <a:srgbClr val="5FCBEF"/>
              </a:solidFill>
            </a:endParaRPr>
          </a:p>
        </p:txBody>
      </p:sp>
      <p:sp>
        <p:nvSpPr>
          <p:cNvPr id="1025" name="Rectangle 1"/>
          <p:cNvSpPr>
            <a:spLocks noChangeArrowheads="1"/>
          </p:cNvSpPr>
          <p:nvPr/>
        </p:nvSpPr>
        <p:spPr bwMode="auto">
          <a:xfrm>
            <a:off x="0" y="0"/>
            <a:ext cx="9144000" cy="52322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2023 жылдың наурыз айы  студенттері арасында</a:t>
            </a:r>
            <a:r>
              <a:rPr kumimoji="0" lang="kk-KZ" sz="14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құқықбұзушылықтың алдын алу мақсатында </a:t>
            </a:r>
            <a:r>
              <a:rPr kumimoji="0" lang="kk-KZ" sz="14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ЖАСӨСПІРІМ,ЗАҢ,ҚАУІПСІЗДІК! тақырыбында айлық іс-шара ұйымдастырылды</a:t>
            </a:r>
            <a:r>
              <a:rPr kumimoji="0" lang="kk-KZ"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descr="C:\Users\007\Downloads\WhatsApp Image 2023-03-06 at 09.32.41.jpeg"/>
          <p:cNvPicPr/>
          <p:nvPr/>
        </p:nvPicPr>
        <p:blipFill>
          <a:blip r:embed="rId2"/>
          <a:srcRect t="60820" b="14123"/>
          <a:stretch>
            <a:fillRect/>
          </a:stretch>
        </p:blipFill>
        <p:spPr bwMode="auto">
          <a:xfrm>
            <a:off x="142844" y="1000108"/>
            <a:ext cx="4286280" cy="2928958"/>
          </a:xfrm>
          <a:prstGeom prst="rect">
            <a:avLst/>
          </a:prstGeom>
          <a:noFill/>
          <a:ln w="9525">
            <a:noFill/>
            <a:miter lim="800000"/>
            <a:headEnd/>
            <a:tailEnd/>
          </a:ln>
        </p:spPr>
      </p:pic>
      <p:sp>
        <p:nvSpPr>
          <p:cNvPr id="6" name="Прямоугольник с двумя вырезанными противолежащими углами 5"/>
          <p:cNvSpPr/>
          <p:nvPr/>
        </p:nvSpPr>
        <p:spPr>
          <a:xfrm>
            <a:off x="4572000" y="1000108"/>
            <a:ext cx="4572000" cy="5357850"/>
          </a:xfrm>
          <a:prstGeom prst="snip2DiagRect">
            <a:avLst/>
          </a:prstGeom>
          <a:ln>
            <a:solidFill>
              <a:srgbClr val="7030A0"/>
            </a:solidFill>
          </a:ln>
        </p:spPr>
        <p:style>
          <a:lnRef idx="1">
            <a:schemeClr val="accent3"/>
          </a:lnRef>
          <a:fillRef idx="2">
            <a:schemeClr val="accent3"/>
          </a:fillRef>
          <a:effectRef idx="1">
            <a:schemeClr val="accent3"/>
          </a:effectRef>
          <a:fontRef idx="minor">
            <a:schemeClr val="dk1"/>
          </a:fontRef>
        </p:style>
        <p:txBody>
          <a:bodyPr rtlCol="0" anchor="ctr"/>
          <a:lstStyle/>
          <a:p>
            <a:r>
              <a:rPr lang="kk-KZ" sz="1200" dirty="0" smtClean="0">
                <a:ln w="9525">
                  <a:solidFill>
                    <a:schemeClr val="tx1"/>
                  </a:solidFill>
                </a:ln>
                <a:latin typeface="Times New Roman" pitchFamily="18" charset="0"/>
                <a:cs typeface="Times New Roman" pitchFamily="18" charset="0"/>
              </a:rPr>
              <a:t>8- наурыз – "Халықаралық әйелдер күні" мерекесіне орай, Жаңатас көпсалалы колледжінің жастар ісі жөніндегі инспекторы Н.А. Шалгинбаева және колледж медбикесі </a:t>
            </a:r>
            <a:endParaRPr lang="ru-RU" sz="1200" dirty="0" smtClean="0">
              <a:ln w="9525">
                <a:solidFill>
                  <a:schemeClr val="tx1"/>
                </a:solidFill>
              </a:ln>
              <a:latin typeface="Times New Roman" pitchFamily="18" charset="0"/>
              <a:cs typeface="Times New Roman" pitchFamily="18" charset="0"/>
            </a:endParaRPr>
          </a:p>
          <a:p>
            <a:r>
              <a:rPr lang="kk-KZ" sz="1200" dirty="0" smtClean="0">
                <a:ln w="9525">
                  <a:solidFill>
                    <a:schemeClr val="tx1"/>
                  </a:solidFill>
                </a:ln>
                <a:latin typeface="Times New Roman" pitchFamily="18" charset="0"/>
                <a:cs typeface="Times New Roman" pitchFamily="18" charset="0"/>
              </a:rPr>
              <a:t>Н.А. Абдуллаева бірлесе отырып,  қыздар арасында «Сұлу қыз, ару әйел, асыл ана...»  тақырыбында аудандық емхана бөлімінің қызметкерлерімен кездесу өтті.</a:t>
            </a:r>
            <a:endParaRPr lang="ru-RU" sz="1200" dirty="0" smtClean="0">
              <a:ln w="9525">
                <a:solidFill>
                  <a:schemeClr val="tx1"/>
                </a:solidFill>
              </a:ln>
              <a:latin typeface="Times New Roman" pitchFamily="18" charset="0"/>
              <a:cs typeface="Times New Roman" pitchFamily="18" charset="0"/>
            </a:endParaRPr>
          </a:p>
          <a:p>
            <a:r>
              <a:rPr lang="kk-KZ" sz="1200" dirty="0" smtClean="0">
                <a:ln w="9525">
                  <a:solidFill>
                    <a:schemeClr val="tx1"/>
                  </a:solidFill>
                </a:ln>
                <a:latin typeface="Times New Roman" pitchFamily="18" charset="0"/>
                <a:cs typeface="Times New Roman" pitchFamily="18" charset="0"/>
              </a:rPr>
              <a:t>Тыңдалды: А.Қойлыбекова 8наурыз - «Халықаралық әйелдер» күні аналар, арулар, қыздар мерекесімен құттықтады. Келген қонақтарға өзінің жылы лебізін білдірді.  Іс-шара барысында Абдикеева Жадыра Жаксылыковна қыз балаларды келе жатқан көктем мерекесі 8-наурызбен құттықтап, қыз балаларға  психикасын өзгертетін жыныстық өмірдің ерте басталу қаупі қандай екенін айтты. Ерте жүктілік және амалсыз аборт қыздың денсаулығына орны толмас зиян келтіреді және оның одан әрі репродуктивті функциясына әсер ететіндігіне тоқталып, қыздарға бірнеше ақыл кеңестер берді. Якупова Ғазиза бүгінгі бойжеткен ертеңгі асыл жар екендігін айтты.. Қыздар арасында репродуктивтік денсаулықтың сақталуы, кәмелетке толмаған қыздар арасындағы ерте жүктіліктің алдын алу, қыз балалардың да жеке бас гигиенасын сақтау туралы ақпараттар мен жаңалықтармен бөлісті. Шара өз деңгейінде қызықты өтті. </a:t>
            </a:r>
            <a:endParaRPr lang="ru-RU" sz="1200" dirty="0" smtClean="0">
              <a:ln w="9525">
                <a:solidFill>
                  <a:schemeClr val="tx1"/>
                </a:solidFill>
              </a:ln>
              <a:latin typeface="Times New Roman" pitchFamily="18" charset="0"/>
              <a:cs typeface="Times New Roman" pitchFamily="18" charset="0"/>
            </a:endParaRPr>
          </a:p>
          <a:p>
            <a:pPr algn="ctr"/>
            <a:endParaRPr lang="ru-RU" dirty="0"/>
          </a:p>
        </p:txBody>
      </p:sp>
      <p:pic>
        <p:nvPicPr>
          <p:cNvPr id="7" name="Picture 3" descr="C:\Users\007\Desktop\images.jpg"/>
          <p:cNvPicPr>
            <a:picLocks noChangeAspect="1" noChangeArrowheads="1"/>
          </p:cNvPicPr>
          <p:nvPr/>
        </p:nvPicPr>
        <p:blipFill>
          <a:blip r:embed="rId3"/>
          <a:srcRect r="33140"/>
          <a:stretch>
            <a:fillRect/>
          </a:stretch>
        </p:blipFill>
        <p:spPr bwMode="auto">
          <a:xfrm>
            <a:off x="142844" y="6429396"/>
            <a:ext cx="928694" cy="428604"/>
          </a:xfrm>
          <a:prstGeom prst="rect">
            <a:avLst/>
          </a:prstGeom>
          <a:noFill/>
        </p:spPr>
      </p:pic>
      <p:pic>
        <p:nvPicPr>
          <p:cNvPr id="8" name="Рисунок 7" descr="C:\Users\007\Downloads\WhatsApp Image 2023-03-06 at 09.37.01.jpeg"/>
          <p:cNvPicPr/>
          <p:nvPr/>
        </p:nvPicPr>
        <p:blipFill>
          <a:blip r:embed="rId4"/>
          <a:srcRect t="16236" b="54538"/>
          <a:stretch>
            <a:fillRect/>
          </a:stretch>
        </p:blipFill>
        <p:spPr bwMode="auto">
          <a:xfrm>
            <a:off x="142844" y="4000504"/>
            <a:ext cx="4357718" cy="2143140"/>
          </a:xfrm>
          <a:prstGeom prst="rect">
            <a:avLst/>
          </a:prstGeom>
          <a:noFill/>
          <a:ln w="9525">
            <a:solidFill>
              <a:schemeClr val="tx1"/>
            </a:solidFill>
            <a:miter lim="800000"/>
            <a:headEnd/>
            <a:tailEnd/>
          </a:ln>
        </p:spPr>
      </p:pic>
      <p:sp>
        <p:nvSpPr>
          <p:cNvPr id="1026" name="Rectangle 2"/>
          <p:cNvSpPr>
            <a:spLocks noChangeArrowheads="1"/>
          </p:cNvSpPr>
          <p:nvPr/>
        </p:nvSpPr>
        <p:spPr bwMode="auto">
          <a:xfrm>
            <a:off x="1142976" y="6400800"/>
            <a:ext cx="8001024" cy="457200"/>
          </a:xfrm>
          <a:prstGeom prst="rect">
            <a:avLst/>
          </a:prstGeom>
          <a:solidFill>
            <a:srgbClr val="002060"/>
          </a:solidFill>
          <a:ln w="9525">
            <a:solidFill>
              <a:srgbClr val="7030A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000" b="0" i="0" u="none" strike="noStrike" cap="none" normalizeH="0" baseline="0" dirty="0" smtClean="0">
                <a:ln>
                  <a:noFill/>
                </a:ln>
                <a:effectLst/>
                <a:latin typeface="Times New Roman" pitchFamily="18" charset="0"/>
                <a:ea typeface="Times New Roman" pitchFamily="18" charset="0"/>
                <a:cs typeface="Times New Roman" pitchFamily="18" charset="0"/>
                <a:hlinkClick r:id="rId5"/>
              </a:rPr>
              <a:t>https://m.facebook.com/story.php?story_fbid=pfbid07qSCt97oYrcUccoahFSZH</a:t>
            </a:r>
            <a:r>
              <a:rPr kumimoji="0" lang="kk-KZ" sz="1200" b="0" i="0" u="none" strike="noStrike" cap="none" normalizeH="0" baseline="0" dirty="0" smtClean="0">
                <a:ln>
                  <a:noFill/>
                </a:ln>
                <a:effectLst/>
                <a:latin typeface="Times New Roman" pitchFamily="18" charset="0"/>
                <a:ea typeface="Times New Roman" pitchFamily="18" charset="0"/>
                <a:cs typeface="Times New Roman" pitchFamily="18" charset="0"/>
                <a:hlinkClick r:id="rId5"/>
              </a:rPr>
              <a:t>XJ8j1WZyEByKsaoKdQDcU3Qu5dtwYu8Juc3QDHNxmHPl&amp;id=100024607866042&amp;mibextid=Nif5oz</a:t>
            </a:r>
            <a:endParaRPr kumimoji="0" lang="kk-KZ" sz="18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5F6EAEA-DB3A-4615-9D60-F53819CF1B33}" type="slidenum">
              <a:rPr lang="en-US" altLang="ru-RU" smtClean="0">
                <a:solidFill>
                  <a:srgbClr val="5FCBEF"/>
                </a:solidFill>
              </a:rPr>
              <a:pPr/>
              <a:t>27</a:t>
            </a:fld>
            <a:endParaRPr lang="en-US" altLang="ru-RU">
              <a:solidFill>
                <a:srgbClr val="5FCBEF"/>
              </a:solidFill>
            </a:endParaRPr>
          </a:p>
        </p:txBody>
      </p:sp>
      <p:sp>
        <p:nvSpPr>
          <p:cNvPr id="2049" name="Rectangle 1"/>
          <p:cNvSpPr>
            <a:spLocks noChangeArrowheads="1"/>
          </p:cNvSpPr>
          <p:nvPr/>
        </p:nvSpPr>
        <p:spPr bwMode="auto">
          <a:xfrm>
            <a:off x="0" y="0"/>
            <a:ext cx="9144000" cy="584775"/>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kk-KZ" sz="1600" b="1" dirty="0" smtClean="0">
                <a:latin typeface="Times New Roman" pitchFamily="18" charset="0"/>
                <a:ea typeface="Times New Roman" pitchFamily="18" charset="0"/>
                <a:cs typeface="Times New Roman" pitchFamily="18" charset="0"/>
              </a:rPr>
              <a:t>Қ</a:t>
            </a:r>
            <a:r>
              <a:rPr kumimoji="0" lang="kk-KZ"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амқоршылық кеңестерін отбасылық қолайсыздықтың </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алдын алу жөніндегі жұмысқа тарту</a:t>
            </a:r>
            <a:r>
              <a:rPr kumimoji="0" lang="kk-KZ" sz="16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мақсатында құқықтық кеңес отырысы айына бір рет өтеді. </a:t>
            </a:r>
            <a:endParaRPr kumimoji="0" lang="kk-KZ"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C:\Users\007\Downloads\WhatsApp Image 2023-03-13 at 18.27.17 (1).jpeg"/>
          <p:cNvPicPr/>
          <p:nvPr/>
        </p:nvPicPr>
        <p:blipFill>
          <a:blip r:embed="rId2" cstate="print"/>
          <a:srcRect/>
          <a:stretch>
            <a:fillRect/>
          </a:stretch>
        </p:blipFill>
        <p:spPr bwMode="auto">
          <a:xfrm>
            <a:off x="142844" y="3571876"/>
            <a:ext cx="1928826" cy="1428760"/>
          </a:xfrm>
          <a:prstGeom prst="rect">
            <a:avLst/>
          </a:prstGeom>
          <a:noFill/>
          <a:ln w="9525">
            <a:noFill/>
            <a:miter lim="800000"/>
            <a:headEnd/>
            <a:tailEnd/>
          </a:ln>
        </p:spPr>
      </p:pic>
      <p:sp>
        <p:nvSpPr>
          <p:cNvPr id="2050" name="Rectangle 2"/>
          <p:cNvSpPr>
            <a:spLocks noChangeArrowheads="1"/>
          </p:cNvSpPr>
          <p:nvPr/>
        </p:nvSpPr>
        <p:spPr bwMode="auto">
          <a:xfrm>
            <a:off x="0" y="0"/>
            <a:ext cx="9144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endParaRPr kumimoji="0" lang="kk-KZ" sz="1200" b="0" i="0" u="none" strike="noStrike" cap="none" normalizeH="0" baseline="0" dirty="0" smtClean="0">
              <a:ln>
                <a:noFill/>
              </a:ln>
              <a:solidFill>
                <a:schemeClr val="tx1"/>
              </a:solidFill>
              <a:effectLst/>
              <a:latin typeface="Calibri"/>
              <a:ea typeface="Times New Roman" pitchFamily="18" charset="0"/>
              <a:cs typeface="Times New Roman" pitchFamily="18" charset="0"/>
            </a:endParaRPr>
          </a:p>
          <a:p>
            <a:pPr marL="0" marR="0" lvl="0" indent="180975" algn="l" defTabSz="914400" rtl="0" eaLnBrk="1" fontAlgn="base" latinLnBrk="0" hangingPunct="1">
              <a:lnSpc>
                <a:spcPct val="100000"/>
              </a:lnSpc>
              <a:spcBef>
                <a:spcPct val="0"/>
              </a:spcBef>
              <a:spcAft>
                <a:spcPct val="0"/>
              </a:spcAft>
              <a:buClrTx/>
              <a:buSzTx/>
              <a:buFontTx/>
              <a:buNone/>
              <a:tabLst/>
            </a:pPr>
            <a:endParaRPr lang="kk-KZ" sz="1200" dirty="0" smtClean="0">
              <a:latin typeface="Calibri"/>
              <a:ea typeface="Times New Roman" pitchFamily="18" charset="0"/>
              <a:cs typeface="Times New Roman" pitchFamily="18" charset="0"/>
            </a:endParaRPr>
          </a:p>
          <a:p>
            <a:pPr marL="0" marR="0" lvl="0" indent="180975" algn="l" defTabSz="914400" rtl="0" eaLnBrk="1" fontAlgn="base" latinLnBrk="0" hangingPunct="1">
              <a:lnSpc>
                <a:spcPct val="100000"/>
              </a:lnSpc>
              <a:spcBef>
                <a:spcPct val="0"/>
              </a:spcBef>
              <a:spcAft>
                <a:spcPct val="0"/>
              </a:spcAft>
              <a:buClrTx/>
              <a:buSzTx/>
              <a:buFontTx/>
              <a:buNone/>
              <a:tabLst/>
            </a:pPr>
            <a:endParaRPr kumimoji="0" lang="kk-KZ" sz="1200" b="0" i="0" u="none" strike="noStrike" cap="none" normalizeH="0" baseline="0" dirty="0" smtClean="0">
              <a:ln>
                <a:noFill/>
              </a:ln>
              <a:solidFill>
                <a:schemeClr val="tx1"/>
              </a:solidFill>
              <a:effectLst/>
              <a:latin typeface="Calibri"/>
              <a:ea typeface="Times New Roman" pitchFamily="18" charset="0"/>
              <a:cs typeface="Times New Roman" pitchFamily="18" charset="0"/>
            </a:endParaRPr>
          </a:p>
          <a:p>
            <a:pPr marL="0" marR="0" lvl="0" indent="180975" algn="ctr"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«13» наурыз 2023ж. Колледжішілік кезектен тыс құқықтық кеңес отырысы №7 </a:t>
            </a:r>
          </a:p>
          <a:p>
            <a:pPr marL="0" marR="0" lvl="0" indent="180975" algn="ctr"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«Балаларына дұрыс тәрбие бермейтін және одан бас тартатын ата-аналар</a:t>
            </a:r>
          </a:p>
          <a:p>
            <a:pPr marL="0" marR="0" lvl="0" indent="180975" algn="ctr"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немесе оларды ауыстыратын заңды тұлғалармен түзету жұмыстарын жүргізу». </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kk-KZ"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pic>
        <p:nvPicPr>
          <p:cNvPr id="7" name="Рисунок 6" descr="C:\Users\007\Downloads\WhatsApp Image 2023-03-13 at 18.27.18.jpeg"/>
          <p:cNvPicPr/>
          <p:nvPr/>
        </p:nvPicPr>
        <p:blipFill>
          <a:blip r:embed="rId3" cstate="print"/>
          <a:srcRect t="23733"/>
          <a:stretch>
            <a:fillRect/>
          </a:stretch>
        </p:blipFill>
        <p:spPr bwMode="auto">
          <a:xfrm>
            <a:off x="142844" y="5143512"/>
            <a:ext cx="1928826" cy="1500198"/>
          </a:xfrm>
          <a:prstGeom prst="rect">
            <a:avLst/>
          </a:prstGeom>
          <a:noFill/>
          <a:ln w="9525">
            <a:noFill/>
            <a:miter lim="800000"/>
            <a:headEnd/>
            <a:tailEnd/>
          </a:ln>
        </p:spPr>
      </p:pic>
      <p:pic>
        <p:nvPicPr>
          <p:cNvPr id="8" name="Рисунок 7" descr="C:\Users\007\Downloads\WhatsApp Image 2023-03-13 at 18.27.19.jpeg"/>
          <p:cNvPicPr/>
          <p:nvPr/>
        </p:nvPicPr>
        <p:blipFill>
          <a:blip r:embed="rId4" cstate="print"/>
          <a:srcRect t="13364"/>
          <a:stretch>
            <a:fillRect/>
          </a:stretch>
        </p:blipFill>
        <p:spPr bwMode="auto">
          <a:xfrm>
            <a:off x="2143108" y="3571876"/>
            <a:ext cx="1928826" cy="1428760"/>
          </a:xfrm>
          <a:prstGeom prst="rect">
            <a:avLst/>
          </a:prstGeom>
          <a:noFill/>
          <a:ln w="9525">
            <a:noFill/>
            <a:miter lim="800000"/>
            <a:headEnd/>
            <a:tailEnd/>
          </a:ln>
        </p:spPr>
      </p:pic>
      <p:pic>
        <p:nvPicPr>
          <p:cNvPr id="9" name="Рисунок 8" descr="C:\Users\007\Downloads\WhatsApp Image 2023-03-13 at 18.27.21.jpeg"/>
          <p:cNvPicPr/>
          <p:nvPr/>
        </p:nvPicPr>
        <p:blipFill>
          <a:blip r:embed="rId5" cstate="print"/>
          <a:srcRect/>
          <a:stretch>
            <a:fillRect/>
          </a:stretch>
        </p:blipFill>
        <p:spPr bwMode="auto">
          <a:xfrm>
            <a:off x="2143108" y="5143512"/>
            <a:ext cx="1928826" cy="1500198"/>
          </a:xfrm>
          <a:prstGeom prst="rect">
            <a:avLst/>
          </a:prstGeom>
          <a:noFill/>
          <a:ln w="9525">
            <a:noFill/>
            <a:miter lim="800000"/>
            <a:headEnd/>
            <a:tailEnd/>
          </a:ln>
        </p:spPr>
      </p:pic>
      <p:sp>
        <p:nvSpPr>
          <p:cNvPr id="12" name="Прямоугольник с двумя скругленными соседними углами 11"/>
          <p:cNvSpPr/>
          <p:nvPr/>
        </p:nvSpPr>
        <p:spPr>
          <a:xfrm>
            <a:off x="4286248" y="1428736"/>
            <a:ext cx="4857752" cy="5286412"/>
          </a:xfrm>
          <a:prstGeom prst="round2SameRect">
            <a:avLst/>
          </a:prstGeom>
          <a:solidFill>
            <a:srgbClr val="5EF0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Rectangle 3"/>
          <p:cNvSpPr>
            <a:spLocks noChangeArrowheads="1"/>
          </p:cNvSpPr>
          <p:nvPr/>
        </p:nvSpPr>
        <p:spPr bwMode="auto">
          <a:xfrm>
            <a:off x="4429124" y="1428736"/>
            <a:ext cx="457203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l"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Құқықтық кеңес шешімі: </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10-22 тобының студенті Қайратқызы Аружанды, 04-21 тобының Дементьева Диана Жанибековна, Санай Маншук Сакенқызына </a:t>
            </a:r>
            <a:r>
              <a:rPr kumimoji="0" lang="kk-KZ"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қоғамдық орында төбелескендері</a:t>
            </a:r>
            <a:r>
              <a:rPr kumimoji="0" lang="kk-KZ"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колледждің ішкі тәртіп Ережесін бұзғаны үшін </a:t>
            </a:r>
            <a:r>
              <a:rPr kumimoji="0" lang="kk-KZ" sz="14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қатаң сөгіс</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түрінде тәртіптік шара қолданылсын.</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Санай Маншук Сакенқызын Тараз қаласындағы </a:t>
            </a:r>
            <a:r>
              <a:rPr kumimoji="0" lang="kk-KZ"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Балалар мен жасөспірімдердің арнаулы мектебіне</a:t>
            </a:r>
            <a:r>
              <a:rPr kumimoji="0" lang="kk-KZ"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орналастырды аудан әкімшілігі жанындағы </a:t>
            </a:r>
            <a:r>
              <a:rPr kumimoji="0" lang="kk-KZ"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аудан әкімдігінің жанындағы кәмелетке толмағандардың ісі және олардың құқығын қорғау жөніндегі комиссия</a:t>
            </a:r>
            <a:r>
              <a:rPr kumimoji="0" lang="kk-KZ"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отырысына құжаттары ұсынылсын.</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10-22 тобының студенті Қайратқызы Аружанды, 04-21 тобының Дементьева Диана Жанибековналар колледж студенттерін колледжішілік есепке алу тәртіп ережесіне сәйкес Орта </a:t>
            </a:r>
            <a:r>
              <a:rPr kumimoji="0" lang="kk-KZ"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тәуекел</a:t>
            </a:r>
            <a:r>
              <a:rPr kumimoji="0" lang="kk-KZ"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топтың 3), 4) санаттары бойынша профилактикалық есепке алынсын. Тәлімгерлері топ жетекшілері болып бекітілсін. </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Жасөспірімдер арасындағы құқықбұзушылықтың алдын алу жұмыстары күшейтілсін.</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Құқықбұзушылықты дер кезінде хабарламаған топ жетекшілеріне, психологқа тәртіптік шара түрінде</a:t>
            </a:r>
            <a:r>
              <a:rPr kumimoji="0" lang="kk-KZ" sz="14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ескерту</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берілсін. </a:t>
            </a:r>
            <a:endParaRPr kumimoji="0" lang="kk-KZ"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Прямоугольник с двумя скругленными противолежащими углами 13"/>
          <p:cNvSpPr/>
          <p:nvPr/>
        </p:nvSpPr>
        <p:spPr>
          <a:xfrm>
            <a:off x="142844" y="1428736"/>
            <a:ext cx="4000528" cy="2000264"/>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80975" eaLnBrk="0" fontAlgn="base" hangingPunct="0">
              <a:spcBef>
                <a:spcPct val="0"/>
              </a:spcBef>
              <a:spcAft>
                <a:spcPct val="0"/>
              </a:spcAft>
            </a:pPr>
            <a:r>
              <a:rPr lang="kk-KZ" sz="900" b="1" dirty="0" smtClean="0">
                <a:solidFill>
                  <a:schemeClr val="tx1"/>
                </a:solidFill>
                <a:latin typeface="Times New Roman" pitchFamily="18" charset="0"/>
                <a:ea typeface="Times New Roman" pitchFamily="18" charset="0"/>
                <a:cs typeface="Times New Roman" pitchFamily="18" charset="0"/>
              </a:rPr>
              <a:t>Қатысқандар:</a:t>
            </a:r>
            <a:r>
              <a:rPr lang="kk-KZ" sz="900" dirty="0" smtClean="0">
                <a:solidFill>
                  <a:schemeClr val="tx1"/>
                </a:solidFill>
                <a:latin typeface="Times New Roman" pitchFamily="18" charset="0"/>
                <a:ea typeface="Times New Roman" pitchFamily="18" charset="0"/>
                <a:cs typeface="Times New Roman" pitchFamily="18" charset="0"/>
              </a:rPr>
              <a:t> </a:t>
            </a:r>
            <a:endParaRPr lang="ru-RU" sz="900"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pPr>
            <a:r>
              <a:rPr lang="kk-KZ" sz="900" dirty="0" smtClean="0">
                <a:solidFill>
                  <a:schemeClr val="tx1"/>
                </a:solidFill>
                <a:latin typeface="Times New Roman" pitchFamily="18" charset="0"/>
                <a:ea typeface="Times New Roman" pitchFamily="18" charset="0"/>
                <a:cs typeface="Times New Roman" pitchFamily="18" charset="0"/>
              </a:rPr>
              <a:t>Құқықтық кеңес төрайымы: колледж директоры Н.Е.Туйтебаева</a:t>
            </a:r>
            <a:endParaRPr lang="ru-RU" sz="900"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pPr>
            <a:r>
              <a:rPr lang="kk-KZ" sz="900" dirty="0" smtClean="0">
                <a:solidFill>
                  <a:schemeClr val="tx1"/>
                </a:solidFill>
                <a:latin typeface="Times New Roman" pitchFamily="18" charset="0"/>
                <a:ea typeface="Times New Roman" pitchFamily="18" charset="0"/>
                <a:cs typeface="Times New Roman" pitchFamily="18" charset="0"/>
              </a:rPr>
              <a:t>АІІБ-нің ЮПТ аға инспекторы  М.Даулен </a:t>
            </a:r>
            <a:endParaRPr lang="ru-RU" sz="900"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pPr>
            <a:r>
              <a:rPr lang="kk-KZ" sz="900" dirty="0" smtClean="0">
                <a:solidFill>
                  <a:schemeClr val="tx1"/>
                </a:solidFill>
                <a:latin typeface="Times New Roman" pitchFamily="18" charset="0"/>
                <a:ea typeface="Times New Roman" pitchFamily="18" charset="0"/>
                <a:cs typeface="Times New Roman" pitchFamily="18" charset="0"/>
              </a:rPr>
              <a:t>Директордың оқу ісі жөніндегі орынбасары Д.О.Қоданов</a:t>
            </a:r>
            <a:endParaRPr lang="ru-RU" sz="900"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pPr>
            <a:r>
              <a:rPr lang="kk-KZ" sz="900" dirty="0" smtClean="0">
                <a:solidFill>
                  <a:schemeClr val="tx1"/>
                </a:solidFill>
                <a:latin typeface="Times New Roman" pitchFamily="18" charset="0"/>
                <a:ea typeface="Times New Roman" pitchFamily="18" charset="0"/>
                <a:cs typeface="Times New Roman" pitchFamily="18" charset="0"/>
              </a:rPr>
              <a:t>Директордың тәрбие ісі жөніндегі орынбасары А.Д.Койлыбекова</a:t>
            </a:r>
            <a:endParaRPr lang="ru-RU" sz="900"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pPr>
            <a:r>
              <a:rPr lang="kk-KZ" sz="900" dirty="0" smtClean="0">
                <a:solidFill>
                  <a:schemeClr val="tx1"/>
                </a:solidFill>
                <a:latin typeface="Times New Roman" pitchFamily="18" charset="0"/>
                <a:ea typeface="Times New Roman" pitchFamily="18" charset="0"/>
                <a:cs typeface="Times New Roman" pitchFamily="18" charset="0"/>
              </a:rPr>
              <a:t>Педагог-психолог А.Д.Есболаева</a:t>
            </a:r>
            <a:endParaRPr lang="ru-RU" sz="900"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pPr>
            <a:r>
              <a:rPr lang="kk-KZ" sz="900" dirty="0" smtClean="0">
                <a:solidFill>
                  <a:schemeClr val="tx1"/>
                </a:solidFill>
                <a:latin typeface="Times New Roman" pitchFamily="18" charset="0"/>
                <a:ea typeface="Times New Roman" pitchFamily="18" charset="0"/>
                <a:cs typeface="Times New Roman" pitchFamily="18" charset="0"/>
              </a:rPr>
              <a:t>Жастар ісі жөніндегі ұйымдастырушы Н.А.Шалгинбаева</a:t>
            </a:r>
            <a:endParaRPr lang="ru-RU" sz="900"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pPr>
            <a:r>
              <a:rPr lang="kk-KZ" sz="900" dirty="0" smtClean="0">
                <a:solidFill>
                  <a:schemeClr val="tx1"/>
                </a:solidFill>
                <a:latin typeface="Times New Roman" pitchFamily="18" charset="0"/>
                <a:ea typeface="Times New Roman" pitchFamily="18" charset="0"/>
                <a:cs typeface="Times New Roman" pitchFamily="18" charset="0"/>
              </a:rPr>
              <a:t>Топ жетекшілер кеңесінің төрайымы Г.Оразкулова</a:t>
            </a:r>
            <a:endParaRPr lang="ru-RU" sz="900"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pPr>
            <a:r>
              <a:rPr lang="kk-KZ" sz="900" dirty="0" smtClean="0">
                <a:solidFill>
                  <a:schemeClr val="tx1"/>
                </a:solidFill>
                <a:latin typeface="Times New Roman" pitchFamily="18" charset="0"/>
                <a:ea typeface="Times New Roman" pitchFamily="18" charset="0"/>
                <a:cs typeface="Times New Roman" pitchFamily="18" charset="0"/>
              </a:rPr>
              <a:t>Қамқоршылық кеңес мүшесі К.Амалбекова</a:t>
            </a:r>
            <a:endParaRPr lang="ru-RU" sz="900"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pPr>
            <a:r>
              <a:rPr lang="kk-KZ" sz="900" dirty="0" smtClean="0">
                <a:solidFill>
                  <a:schemeClr val="tx1"/>
                </a:solidFill>
                <a:latin typeface="Times New Roman" pitchFamily="18" charset="0"/>
                <a:ea typeface="Times New Roman" pitchFamily="18" charset="0"/>
                <a:cs typeface="Times New Roman" pitchFamily="18" charset="0"/>
              </a:rPr>
              <a:t>Ата-ана Н.Лепесбаева, Дементьева Д, Оспанбекова Г </a:t>
            </a:r>
            <a:endParaRPr lang="ru-RU" sz="900"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pPr>
            <a:r>
              <a:rPr lang="kk-KZ" sz="900" dirty="0" smtClean="0">
                <a:solidFill>
                  <a:schemeClr val="tx1"/>
                </a:solidFill>
                <a:latin typeface="Times New Roman" pitchFamily="18" charset="0"/>
                <a:ea typeface="Times New Roman" pitchFamily="18" charset="0"/>
                <a:cs typeface="Times New Roman" pitchFamily="18" charset="0"/>
              </a:rPr>
              <a:t>Студент Санай М, Дементьева Д, Қайратқызы А</a:t>
            </a:r>
            <a:endParaRPr lang="kk-KZ" sz="900" dirty="0" smtClean="0">
              <a:solidFill>
                <a:schemeClr val="tx1"/>
              </a:solidFill>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5F6EAEA-DB3A-4615-9D60-F53819CF1B33}" type="slidenum">
              <a:rPr lang="en-US" altLang="ru-RU" smtClean="0">
                <a:solidFill>
                  <a:srgbClr val="5FCBEF"/>
                </a:solidFill>
              </a:rPr>
              <a:pPr/>
              <a:t>28</a:t>
            </a:fld>
            <a:endParaRPr lang="en-US" altLang="ru-RU">
              <a:solidFill>
                <a:srgbClr val="5FCBEF"/>
              </a:solidFill>
            </a:endParaRPr>
          </a:p>
        </p:txBody>
      </p:sp>
      <p:sp>
        <p:nvSpPr>
          <p:cNvPr id="38914" name="Rectangle 2"/>
          <p:cNvSpPr>
            <a:spLocks noChangeArrowheads="1"/>
          </p:cNvSpPr>
          <p:nvPr/>
        </p:nvSpPr>
        <p:spPr bwMode="auto">
          <a:xfrm>
            <a:off x="70847" y="0"/>
            <a:ext cx="9073153" cy="2031325"/>
          </a:xfrm>
          <a:prstGeom prst="rect">
            <a:avLst/>
          </a:prstGeom>
          <a:solidFill>
            <a:schemeClr val="accent6">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kk-KZ" sz="1400" dirty="0" smtClean="0">
                <a:latin typeface="Times New Roman" pitchFamily="18" charset="0"/>
                <a:cs typeface="Times New Roman" pitchFamily="18" charset="0"/>
              </a:rPr>
              <a:t>2023жылдың 14 наурыз.</a:t>
            </a:r>
            <a:r>
              <a:rPr lang="kk-KZ" sz="1400" b="1" dirty="0" smtClean="0">
                <a:latin typeface="Times New Roman" pitchFamily="18" charset="0"/>
                <a:cs typeface="Times New Roman" pitchFamily="18" charset="0"/>
              </a:rPr>
              <a:t> Студенттері арасында құқықбұзушылықтың алдын алу мақсатында ЖАСӨСПІРІМ,ЗАҢ,ҚАУІПСІЗДІК! тақырыбында айлық іс-шара ұйымдастырылды.</a:t>
            </a:r>
            <a:endParaRPr lang="ru-RU" sz="1400" dirty="0" smtClean="0">
              <a:latin typeface="Times New Roman" pitchFamily="18" charset="0"/>
              <a:cs typeface="Times New Roman" pitchFamily="18" charset="0"/>
            </a:endParaRPr>
          </a:p>
          <a:p>
            <a:pPr algn="ctr" fontAlgn="base">
              <a:spcBef>
                <a:spcPct val="0"/>
              </a:spcBef>
              <a:spcAft>
                <a:spcPct val="0"/>
              </a:spcAft>
            </a:pPr>
            <a:r>
              <a:rPr lang="kk-KZ" sz="1400" dirty="0" smtClean="0">
                <a:latin typeface="Times New Roman" pitchFamily="18" charset="0"/>
                <a:cs typeface="Times New Roman" pitchFamily="18" charset="0"/>
              </a:rPr>
              <a:t> </a:t>
            </a:r>
            <a:r>
              <a:rPr lang="kk-KZ" sz="1400" b="1" dirty="0" smtClean="0">
                <a:solidFill>
                  <a:srgbClr val="333333"/>
                </a:solidFill>
                <a:latin typeface="Times New Roman" pitchFamily="18" charset="0"/>
                <a:ea typeface="Times New Roman" pitchFamily="18" charset="0"/>
                <a:cs typeface="Times New Roman" pitchFamily="18" charset="0"/>
              </a:rPr>
              <a:t>Б</a:t>
            </a:r>
            <a:r>
              <a:rPr kumimoji="0" lang="kk-KZ" sz="1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ілім алушылардың заңға бағынушылығын қалыптастыруға бағытталған құқықтық насихат, </a:t>
            </a:r>
            <a:r>
              <a:rPr kumimoji="0" lang="kk-KZ" sz="1400" b="1" i="0" u="none" strike="noStrike" cap="none" normalizeH="0" dirty="0" smtClean="0">
                <a:ln>
                  <a:noFill/>
                </a:ln>
                <a:solidFill>
                  <a:srgbClr val="333333"/>
                </a:solidFill>
                <a:effectLst/>
                <a:latin typeface="Times New Roman" pitchFamily="18" charset="0"/>
                <a:ea typeface="Times New Roman" pitchFamily="18" charset="0"/>
                <a:cs typeface="Times New Roman" pitchFamily="18" charset="0"/>
              </a:rPr>
              <a:t> </a:t>
            </a:r>
            <a:r>
              <a:rPr kumimoji="0" lang="kk-KZ" sz="1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ақпараттық-ағарту жұмыстарын жүргізу, колледжішілік рейдтік іс-шара</a:t>
            </a:r>
            <a:r>
              <a:rPr kumimoji="0" lang="kk-KZ" sz="1400" b="1" i="0" u="none" strike="noStrike" cap="none" normalizeH="0" dirty="0" smtClean="0">
                <a:ln>
                  <a:noFill/>
                </a:ln>
                <a:solidFill>
                  <a:srgbClr val="333333"/>
                </a:solidFill>
                <a:effectLst/>
                <a:latin typeface="Times New Roman" pitchFamily="18" charset="0"/>
                <a:ea typeface="Times New Roman" pitchFamily="18" charset="0"/>
                <a:cs typeface="Times New Roman" pitchFamily="18" charset="0"/>
              </a:rPr>
              <a:t> </a:t>
            </a:r>
            <a:r>
              <a:rPr lang="kk-KZ" sz="1400" b="1" dirty="0" smtClean="0">
                <a:latin typeface="Times New Roman" pitchFamily="18" charset="0"/>
                <a:cs typeface="Times New Roman" pitchFamily="18" charset="0"/>
              </a:rPr>
              <a:t>АІІБ-нің ЮПТ аға инспекторы Марат Даулен, Ғ.Егенбердиев, директордың тәрбие жұмысы жөніндегі орынбасары А.Қойлыбековалардың қатысуымен жүргізілді. Рейд барысында "Білім беру ұйымдарына колледж аумақтарына әкелуге тыйым салынған, оларды пайдалануға шектелген нәрселер мен заттардың тізбесімен  таныстырып, тыйым салынған заттарды әкелуге болмайтынын ескертті.</a:t>
            </a:r>
            <a:endParaRPr lang="ru-RU" sz="1400" b="1" dirty="0" smtClean="0">
              <a:latin typeface="Times New Roman" pitchFamily="18" charset="0"/>
              <a:cs typeface="Times New Roman" pitchFamily="18" charset="0"/>
            </a:endParaRPr>
          </a:p>
          <a:p>
            <a:pPr algn="ctr" fontAlgn="base">
              <a:spcBef>
                <a:spcPct val="0"/>
              </a:spcBef>
              <a:spcAft>
                <a:spcPct val="0"/>
              </a:spcAft>
            </a:pPr>
            <a:endParaRPr lang="ru-RU" sz="1400" b="1" dirty="0" smtClean="0">
              <a:latin typeface="Times New Roman" pitchFamily="18" charset="0"/>
              <a:cs typeface="Times New Roman" pitchFamily="18" charset="0"/>
            </a:endParaRPr>
          </a:p>
        </p:txBody>
      </p:sp>
      <p:pic>
        <p:nvPicPr>
          <p:cNvPr id="38915" name="Picture 3" descr="C:\Users\007\Downloads\WhatsApp Image 2023-04-11 at 14.38.52 (1).jpeg"/>
          <p:cNvPicPr>
            <a:picLocks noChangeAspect="1" noChangeArrowheads="1"/>
          </p:cNvPicPr>
          <p:nvPr/>
        </p:nvPicPr>
        <p:blipFill>
          <a:blip r:embed="rId2" cstate="print"/>
          <a:srcRect/>
          <a:stretch>
            <a:fillRect/>
          </a:stretch>
        </p:blipFill>
        <p:spPr bwMode="auto">
          <a:xfrm>
            <a:off x="2214546" y="1643050"/>
            <a:ext cx="2309797" cy="1928826"/>
          </a:xfrm>
          <a:prstGeom prst="rect">
            <a:avLst/>
          </a:prstGeom>
          <a:noFill/>
        </p:spPr>
      </p:pic>
      <p:pic>
        <p:nvPicPr>
          <p:cNvPr id="38916" name="Picture 4" descr="C:\Users\007\Downloads\WhatsApp Image 2023-04-11 at 14.38.52.jpeg"/>
          <p:cNvPicPr>
            <a:picLocks noChangeAspect="1" noChangeArrowheads="1"/>
          </p:cNvPicPr>
          <p:nvPr/>
        </p:nvPicPr>
        <p:blipFill>
          <a:blip r:embed="rId3"/>
          <a:srcRect l="33334" t="20000" r="28333" b="17777"/>
          <a:stretch>
            <a:fillRect/>
          </a:stretch>
        </p:blipFill>
        <p:spPr bwMode="auto">
          <a:xfrm>
            <a:off x="142844" y="1643050"/>
            <a:ext cx="2000264" cy="1928826"/>
          </a:xfrm>
          <a:prstGeom prst="rect">
            <a:avLst/>
          </a:prstGeom>
          <a:noFill/>
        </p:spPr>
      </p:pic>
      <p:pic>
        <p:nvPicPr>
          <p:cNvPr id="7" name="Рисунок 6" descr="C:\Users\007\Downloads\WhatsApp Image 2023-03-14 at 16.33.35.jpeg"/>
          <p:cNvPicPr/>
          <p:nvPr/>
        </p:nvPicPr>
        <p:blipFill>
          <a:blip r:embed="rId4" cstate="print"/>
          <a:srcRect t="30723"/>
          <a:stretch>
            <a:fillRect/>
          </a:stretch>
        </p:blipFill>
        <p:spPr bwMode="auto">
          <a:xfrm>
            <a:off x="4572000" y="1643050"/>
            <a:ext cx="2278382" cy="1928826"/>
          </a:xfrm>
          <a:prstGeom prst="rect">
            <a:avLst/>
          </a:prstGeom>
          <a:noFill/>
          <a:ln w="9525">
            <a:noFill/>
            <a:miter lim="800000"/>
            <a:headEnd/>
            <a:tailEnd/>
          </a:ln>
        </p:spPr>
      </p:pic>
      <p:pic>
        <p:nvPicPr>
          <p:cNvPr id="8" name="Рисунок 7" descr="C:\Users\007\Downloads\WhatsApp Image 2023-03-14 at 16.33.39.jpeg"/>
          <p:cNvPicPr/>
          <p:nvPr/>
        </p:nvPicPr>
        <p:blipFill>
          <a:blip r:embed="rId5" cstate="print"/>
          <a:srcRect t="37037"/>
          <a:stretch>
            <a:fillRect/>
          </a:stretch>
        </p:blipFill>
        <p:spPr bwMode="auto">
          <a:xfrm>
            <a:off x="6929454" y="1643050"/>
            <a:ext cx="2071702" cy="1928826"/>
          </a:xfrm>
          <a:prstGeom prst="rect">
            <a:avLst/>
          </a:prstGeom>
          <a:noFill/>
          <a:ln w="9525">
            <a:noFill/>
            <a:miter lim="800000"/>
            <a:headEnd/>
            <a:tailEnd/>
          </a:ln>
        </p:spPr>
      </p:pic>
      <p:pic>
        <p:nvPicPr>
          <p:cNvPr id="9" name="Рисунок 8" descr="C:\Users\007\Downloads\WhatsApp Image 2023-03-14 at 16.33.45.jpeg"/>
          <p:cNvPicPr/>
          <p:nvPr/>
        </p:nvPicPr>
        <p:blipFill>
          <a:blip r:embed="rId6" cstate="print"/>
          <a:srcRect/>
          <a:stretch>
            <a:fillRect/>
          </a:stretch>
        </p:blipFill>
        <p:spPr bwMode="auto">
          <a:xfrm>
            <a:off x="142844" y="3643314"/>
            <a:ext cx="2000264" cy="1500198"/>
          </a:xfrm>
          <a:prstGeom prst="rect">
            <a:avLst/>
          </a:prstGeom>
          <a:noFill/>
          <a:ln w="9525">
            <a:noFill/>
            <a:miter lim="800000"/>
            <a:headEnd/>
            <a:tailEnd/>
          </a:ln>
        </p:spPr>
      </p:pic>
      <p:pic>
        <p:nvPicPr>
          <p:cNvPr id="10" name="Рисунок 9" descr="C:\Users\007\Downloads\WhatsApp Image 2023-03-14 at 16.33.48.jpeg"/>
          <p:cNvPicPr/>
          <p:nvPr/>
        </p:nvPicPr>
        <p:blipFill>
          <a:blip r:embed="rId7" cstate="print"/>
          <a:srcRect/>
          <a:stretch>
            <a:fillRect/>
          </a:stretch>
        </p:blipFill>
        <p:spPr bwMode="auto">
          <a:xfrm>
            <a:off x="2214546" y="3643314"/>
            <a:ext cx="2286016" cy="1500198"/>
          </a:xfrm>
          <a:prstGeom prst="rect">
            <a:avLst/>
          </a:prstGeom>
          <a:noFill/>
          <a:ln w="9525">
            <a:noFill/>
            <a:miter lim="800000"/>
            <a:headEnd/>
            <a:tailEnd/>
          </a:ln>
        </p:spPr>
      </p:pic>
      <p:pic>
        <p:nvPicPr>
          <p:cNvPr id="11" name="Рисунок 10" descr="C:\Users\007\Downloads\WhatsApp Image 2023-03-14 at 16.33.45 (1).jpeg"/>
          <p:cNvPicPr/>
          <p:nvPr/>
        </p:nvPicPr>
        <p:blipFill>
          <a:blip r:embed="rId8" cstate="print"/>
          <a:srcRect/>
          <a:stretch>
            <a:fillRect/>
          </a:stretch>
        </p:blipFill>
        <p:spPr bwMode="auto">
          <a:xfrm>
            <a:off x="142844" y="5214950"/>
            <a:ext cx="2000264" cy="1428760"/>
          </a:xfrm>
          <a:prstGeom prst="rect">
            <a:avLst/>
          </a:prstGeom>
          <a:noFill/>
          <a:ln w="9525">
            <a:noFill/>
            <a:miter lim="800000"/>
            <a:headEnd/>
            <a:tailEnd/>
          </a:ln>
        </p:spPr>
      </p:pic>
      <p:pic>
        <p:nvPicPr>
          <p:cNvPr id="12" name="Рисунок 11" descr="C:\Users\007\Downloads\WhatsApp Image 2023-03-14 at 16.33.54.jpeg"/>
          <p:cNvPicPr/>
          <p:nvPr/>
        </p:nvPicPr>
        <p:blipFill>
          <a:blip r:embed="rId9" cstate="print"/>
          <a:srcRect/>
          <a:stretch>
            <a:fillRect/>
          </a:stretch>
        </p:blipFill>
        <p:spPr bwMode="auto">
          <a:xfrm>
            <a:off x="2214546" y="5214950"/>
            <a:ext cx="2286016" cy="1441525"/>
          </a:xfrm>
          <a:prstGeom prst="rect">
            <a:avLst/>
          </a:prstGeom>
          <a:noFill/>
          <a:ln w="9525">
            <a:noFill/>
            <a:miter lim="800000"/>
            <a:headEnd/>
            <a:tailEnd/>
          </a:ln>
        </p:spPr>
      </p:pic>
      <p:pic>
        <p:nvPicPr>
          <p:cNvPr id="13" name="Рисунок 12" descr="C:\Users\007\Downloads\WhatsApp Image 2023-03-14 at 16.33.31.jpeg"/>
          <p:cNvPicPr/>
          <p:nvPr/>
        </p:nvPicPr>
        <p:blipFill>
          <a:blip r:embed="rId10" cstate="print"/>
          <a:srcRect t="24155"/>
          <a:stretch>
            <a:fillRect/>
          </a:stretch>
        </p:blipFill>
        <p:spPr bwMode="auto">
          <a:xfrm>
            <a:off x="4572000" y="3643314"/>
            <a:ext cx="2286016" cy="1500198"/>
          </a:xfrm>
          <a:prstGeom prst="rect">
            <a:avLst/>
          </a:prstGeom>
          <a:noFill/>
          <a:ln w="9525">
            <a:noFill/>
            <a:miter lim="800000"/>
            <a:headEnd/>
            <a:tailEnd/>
          </a:ln>
        </p:spPr>
      </p:pic>
      <p:pic>
        <p:nvPicPr>
          <p:cNvPr id="14" name="Рисунок 13" descr="C:\Users\007\Downloads\WhatsApp Image 2023-03-14 at 16.33.29.jpeg"/>
          <p:cNvPicPr/>
          <p:nvPr/>
        </p:nvPicPr>
        <p:blipFill>
          <a:blip r:embed="rId11" cstate="print"/>
          <a:srcRect t="21015"/>
          <a:stretch>
            <a:fillRect/>
          </a:stretch>
        </p:blipFill>
        <p:spPr bwMode="auto">
          <a:xfrm>
            <a:off x="6929454" y="3643314"/>
            <a:ext cx="2071702" cy="1500198"/>
          </a:xfrm>
          <a:prstGeom prst="rect">
            <a:avLst/>
          </a:prstGeom>
          <a:noFill/>
          <a:ln w="9525">
            <a:noFill/>
            <a:miter lim="800000"/>
            <a:headEnd/>
            <a:tailEnd/>
          </a:ln>
        </p:spPr>
      </p:pic>
      <p:pic>
        <p:nvPicPr>
          <p:cNvPr id="15" name="Рисунок 14" descr="C:\Users\007\Downloads\WhatsApp Image 2023-03-14 at 16.33.49.jpeg"/>
          <p:cNvPicPr/>
          <p:nvPr/>
        </p:nvPicPr>
        <p:blipFill>
          <a:blip r:embed="rId12" cstate="print"/>
          <a:srcRect/>
          <a:stretch>
            <a:fillRect/>
          </a:stretch>
        </p:blipFill>
        <p:spPr bwMode="auto">
          <a:xfrm>
            <a:off x="4572000" y="5214950"/>
            <a:ext cx="2286016" cy="1428760"/>
          </a:xfrm>
          <a:prstGeom prst="rect">
            <a:avLst/>
          </a:prstGeom>
          <a:noFill/>
          <a:ln w="9525">
            <a:noFill/>
            <a:miter lim="800000"/>
            <a:headEnd/>
            <a:tailEnd/>
          </a:ln>
        </p:spPr>
      </p:pic>
      <p:pic>
        <p:nvPicPr>
          <p:cNvPr id="16" name="Рисунок 15" descr="C:\Users\007\Downloads\WhatsApp Image 2023-03-14 at 16.33.33.jpeg"/>
          <p:cNvPicPr/>
          <p:nvPr/>
        </p:nvPicPr>
        <p:blipFill>
          <a:blip r:embed="rId13" cstate="print"/>
          <a:srcRect l="28144" t="28125" r="16456" b="20536"/>
          <a:stretch>
            <a:fillRect/>
          </a:stretch>
        </p:blipFill>
        <p:spPr bwMode="auto">
          <a:xfrm>
            <a:off x="6929454" y="5214950"/>
            <a:ext cx="1071570" cy="1428760"/>
          </a:xfrm>
          <a:prstGeom prst="rect">
            <a:avLst/>
          </a:prstGeom>
          <a:noFill/>
          <a:ln w="9525">
            <a:noFill/>
            <a:miter lim="800000"/>
            <a:headEnd/>
            <a:tailEnd/>
          </a:ln>
        </p:spPr>
      </p:pic>
      <p:pic>
        <p:nvPicPr>
          <p:cNvPr id="17" name="Рисунок 16" descr="C:\Users\007\Downloads\WhatsApp Image 2023-03-14 at 16.33.51.jpeg"/>
          <p:cNvPicPr/>
          <p:nvPr/>
        </p:nvPicPr>
        <p:blipFill>
          <a:blip r:embed="rId14" cstate="print"/>
          <a:srcRect l="35930" b="20147"/>
          <a:stretch>
            <a:fillRect/>
          </a:stretch>
        </p:blipFill>
        <p:spPr bwMode="auto">
          <a:xfrm>
            <a:off x="8072462" y="5214950"/>
            <a:ext cx="928662" cy="142876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5F6EAEA-DB3A-4615-9D60-F53819CF1B33}" type="slidenum">
              <a:rPr lang="en-US" altLang="ru-RU" smtClean="0">
                <a:solidFill>
                  <a:srgbClr val="5FCBEF"/>
                </a:solidFill>
              </a:rPr>
              <a:pPr/>
              <a:t>29</a:t>
            </a:fld>
            <a:endParaRPr lang="en-US" altLang="ru-RU">
              <a:solidFill>
                <a:srgbClr val="5FCBEF"/>
              </a:solidFill>
            </a:endParaRPr>
          </a:p>
        </p:txBody>
      </p:sp>
      <p:sp>
        <p:nvSpPr>
          <p:cNvPr id="4097" name="Rectangle 1"/>
          <p:cNvSpPr>
            <a:spLocks noChangeArrowheads="1"/>
          </p:cNvSpPr>
          <p:nvPr/>
        </p:nvSpPr>
        <p:spPr bwMode="auto">
          <a:xfrm>
            <a:off x="0" y="214290"/>
            <a:ext cx="91440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kk-KZ" sz="16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kk-KZ"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ЖЕТІСТІКТЕР БАСПАЛДАҒЫ</a:t>
            </a:r>
            <a:r>
              <a:rPr kumimoji="0" lang="kk-KZ" sz="16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kk-KZ"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акцияның ашылуы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R="0" lvl="0" algn="ctr"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10-30 сәуір аралығында өткізілетін акцияның мақсаты - құқық бұзушылықтың профилактикасы, </a:t>
            </a:r>
          </a:p>
          <a:p>
            <a:pPr marR="0" lvl="0" algn="ctr"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кәмелетке толмағандардың құқықтық мәдениетін, ата-аналардың бала тәрбиесіндегі жауапкершілігін </a:t>
            </a:r>
          </a:p>
          <a:p>
            <a:pPr marR="0" lvl="0" algn="ctr"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арттыру, ата-аналарға арналған тренингтер өткізу арқылы оларға психологиялық, педагогикалық, </a:t>
            </a:r>
          </a:p>
          <a:p>
            <a:pPr marR="0" lvl="0" algn="ctr"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әлеуметтік көмек көрсету, олардың проблемаларын анықтау, жұмысқа орналастыру бойынша </a:t>
            </a:r>
          </a:p>
          <a:p>
            <a:pPr marR="0" lvl="0" algn="ctr"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жұмыспен қамту орталықтарына хаттар әзірлеу, полиция бөлімдерінің есебінде тұрған кәмелетке </a:t>
            </a:r>
          </a:p>
          <a:p>
            <a:pPr marR="0" lvl="0" algn="ctr"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толмағандарды оңалту, олардың оқу үлгерімін арттыру, үйірмелермен қамту, жазғы демалысын жоспарлау</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 name="Рисунок 17" descr="C:\Users\007\Downloads\WhatsApp Image 2023-04-11 at 13.34.26.jpeg"/>
          <p:cNvPicPr/>
          <p:nvPr/>
        </p:nvPicPr>
        <p:blipFill>
          <a:blip r:embed="rId2" cstate="print"/>
          <a:srcRect t="32308" b="8431"/>
          <a:stretch>
            <a:fillRect/>
          </a:stretch>
        </p:blipFill>
        <p:spPr bwMode="auto">
          <a:xfrm>
            <a:off x="214282" y="2214554"/>
            <a:ext cx="3214710" cy="1928826"/>
          </a:xfrm>
          <a:prstGeom prst="rect">
            <a:avLst/>
          </a:prstGeom>
          <a:noFill/>
          <a:ln w="9525">
            <a:noFill/>
            <a:miter lim="800000"/>
            <a:headEnd/>
            <a:tailEnd/>
          </a:ln>
        </p:spPr>
      </p:pic>
      <p:pic>
        <p:nvPicPr>
          <p:cNvPr id="19" name="Рисунок 18" descr="C:\Users\007\Downloads\WhatsApp Image 2023-04-11 at 13.35.17.jpeg"/>
          <p:cNvPicPr/>
          <p:nvPr/>
        </p:nvPicPr>
        <p:blipFill>
          <a:blip r:embed="rId3" cstate="print"/>
          <a:srcRect l="7737" t="38363" b="21712"/>
          <a:stretch>
            <a:fillRect/>
          </a:stretch>
        </p:blipFill>
        <p:spPr bwMode="auto">
          <a:xfrm>
            <a:off x="3500430" y="2214554"/>
            <a:ext cx="2786082" cy="1928826"/>
          </a:xfrm>
          <a:prstGeom prst="rect">
            <a:avLst/>
          </a:prstGeom>
          <a:noFill/>
          <a:ln w="9525">
            <a:noFill/>
            <a:miter lim="800000"/>
            <a:headEnd/>
            <a:tailEnd/>
          </a:ln>
        </p:spPr>
      </p:pic>
      <p:pic>
        <p:nvPicPr>
          <p:cNvPr id="20" name="Рисунок 19" descr="C:\Users\007\Downloads\WhatsApp Image 2023-04-11 at 13.35.18.jpeg"/>
          <p:cNvPicPr/>
          <p:nvPr/>
        </p:nvPicPr>
        <p:blipFill>
          <a:blip r:embed="rId4" cstate="print"/>
          <a:srcRect t="33077"/>
          <a:stretch>
            <a:fillRect/>
          </a:stretch>
        </p:blipFill>
        <p:spPr bwMode="auto">
          <a:xfrm>
            <a:off x="6286512" y="2214554"/>
            <a:ext cx="2643206" cy="1928826"/>
          </a:xfrm>
          <a:prstGeom prst="rect">
            <a:avLst/>
          </a:prstGeom>
          <a:noFill/>
          <a:ln w="9525">
            <a:noFill/>
            <a:miter lim="800000"/>
            <a:headEnd/>
            <a:tailEnd/>
          </a:ln>
        </p:spPr>
      </p:pic>
      <p:sp>
        <p:nvSpPr>
          <p:cNvPr id="4098" name="Rectangle 2"/>
          <p:cNvSpPr>
            <a:spLocks noChangeArrowheads="1"/>
          </p:cNvSpPr>
          <p:nvPr/>
        </p:nvSpPr>
        <p:spPr bwMode="auto">
          <a:xfrm>
            <a:off x="0" y="4214818"/>
            <a:ext cx="7143768"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Акцияға шақыртылғандар: </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АІІБ-нің ЮПТ аға инспекторлары М.Даулен, Ғ.Егенбердиев</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Жастар ресурстық орталығының  аға инспектор психологы Орынбай Жансая</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Жастар ресурстық орталығының заңгері Ерман Болдықыз </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Директордың тәрбие ісі жөніндегі орынбасары А.Қойлыбекова</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Жастар ісі жөніндегі инспектор Н.Шалгинбаева</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Колледж студенттері (1 курс)</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9" name="Picture 3" descr="C:\Users\007\Downloads\WhatsApp Image 2023-04-12 at 16.58.35.jpeg"/>
          <p:cNvPicPr>
            <a:picLocks noChangeAspect="1" noChangeArrowheads="1"/>
          </p:cNvPicPr>
          <p:nvPr/>
        </p:nvPicPr>
        <p:blipFill>
          <a:blip r:embed="rId5"/>
          <a:srcRect t="12500" b="10416"/>
          <a:stretch>
            <a:fillRect/>
          </a:stretch>
        </p:blipFill>
        <p:spPr bwMode="auto">
          <a:xfrm>
            <a:off x="7215206" y="4214818"/>
            <a:ext cx="1804862" cy="2357454"/>
          </a:xfrm>
          <a:prstGeom prst="rect">
            <a:avLst/>
          </a:prstGeom>
          <a:noFill/>
        </p:spPr>
      </p:pic>
      <p:sp>
        <p:nvSpPr>
          <p:cNvPr id="23" name="Прямоугольник 22"/>
          <p:cNvSpPr/>
          <p:nvPr/>
        </p:nvSpPr>
        <p:spPr>
          <a:xfrm>
            <a:off x="928662" y="6000768"/>
            <a:ext cx="6215106" cy="461665"/>
          </a:xfrm>
          <a:prstGeom prst="rect">
            <a:avLst/>
          </a:prstGeom>
        </p:spPr>
        <p:txBody>
          <a:bodyPr wrap="square">
            <a:spAutoFit/>
          </a:bodyPr>
          <a:lstStyle/>
          <a:p>
            <a:r>
              <a:rPr lang="en-US" sz="1200" b="1" dirty="0" smtClean="0">
                <a:latin typeface="Times New Roman" pitchFamily="18" charset="0"/>
                <a:cs typeface="Times New Roman" pitchFamily="18" charset="0"/>
              </a:rPr>
              <a:t>https://m.facebook.com/story.php?story_fbid=pfbid02nmA1tRqYHD3HLuB4oY3Ra8FJj64g1k5ByxYTf6ASKxizDfZww6u5yXV693Ehiut3l&amp;id=100024607866042&amp;mibextid=Nif5oz</a:t>
            </a:r>
            <a:endParaRPr lang="ru-RU" sz="1200" b="1" dirty="0">
              <a:latin typeface="Times New Roman" pitchFamily="18" charset="0"/>
              <a:cs typeface="Times New Roman" pitchFamily="18" charset="0"/>
            </a:endParaRPr>
          </a:p>
        </p:txBody>
      </p:sp>
      <p:pic>
        <p:nvPicPr>
          <p:cNvPr id="24" name="Picture 3" descr="C:\Users\007\Desktop\images.jpg"/>
          <p:cNvPicPr>
            <a:picLocks noChangeAspect="1" noChangeArrowheads="1"/>
          </p:cNvPicPr>
          <p:nvPr/>
        </p:nvPicPr>
        <p:blipFill>
          <a:blip r:embed="rId6"/>
          <a:srcRect r="33140"/>
          <a:stretch>
            <a:fillRect/>
          </a:stretch>
        </p:blipFill>
        <p:spPr bwMode="auto">
          <a:xfrm>
            <a:off x="0" y="6000768"/>
            <a:ext cx="928694" cy="42860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5F6EAEA-DB3A-4615-9D60-F53819CF1B33}" type="slidenum">
              <a:rPr lang="en-US" altLang="ru-RU" smtClean="0">
                <a:solidFill>
                  <a:srgbClr val="5FCBEF"/>
                </a:solidFill>
              </a:rPr>
              <a:pPr/>
              <a:t>3</a:t>
            </a:fld>
            <a:endParaRPr lang="en-US" altLang="ru-RU">
              <a:solidFill>
                <a:srgbClr val="5FCBEF"/>
              </a:solidFill>
            </a:endParaRPr>
          </a:p>
        </p:txBody>
      </p:sp>
      <p:pic>
        <p:nvPicPr>
          <p:cNvPr id="2051" name="Рисунок 8"/>
          <p:cNvPicPr>
            <a:picLocks noChangeAspect="1" noChangeArrowheads="1"/>
          </p:cNvPicPr>
          <p:nvPr/>
        </p:nvPicPr>
        <p:blipFill>
          <a:blip r:embed="rId2"/>
          <a:srcRect/>
          <a:stretch>
            <a:fillRect/>
          </a:stretch>
        </p:blipFill>
        <p:spPr bwMode="auto">
          <a:xfrm>
            <a:off x="214282" y="1142984"/>
            <a:ext cx="2928958" cy="1857388"/>
          </a:xfrm>
          <a:prstGeom prst="rect">
            <a:avLst/>
          </a:prstGeom>
          <a:noFill/>
        </p:spPr>
      </p:pic>
      <p:pic>
        <p:nvPicPr>
          <p:cNvPr id="2049" name="Рисунок 2"/>
          <p:cNvPicPr>
            <a:picLocks noChangeAspect="1" noChangeArrowheads="1"/>
          </p:cNvPicPr>
          <p:nvPr/>
        </p:nvPicPr>
        <p:blipFill>
          <a:blip r:embed="rId3"/>
          <a:srcRect/>
          <a:stretch>
            <a:fillRect/>
          </a:stretch>
        </p:blipFill>
        <p:spPr bwMode="auto">
          <a:xfrm>
            <a:off x="214282" y="3071810"/>
            <a:ext cx="2928958" cy="1714512"/>
          </a:xfrm>
          <a:prstGeom prst="rect">
            <a:avLst/>
          </a:prstGeom>
          <a:noFill/>
        </p:spPr>
      </p:pic>
      <p:pic>
        <p:nvPicPr>
          <p:cNvPr id="2050" name="Рисунок 1"/>
          <p:cNvPicPr>
            <a:picLocks noChangeAspect="1" noChangeArrowheads="1"/>
          </p:cNvPicPr>
          <p:nvPr/>
        </p:nvPicPr>
        <p:blipFill>
          <a:blip r:embed="rId4"/>
          <a:srcRect/>
          <a:stretch>
            <a:fillRect/>
          </a:stretch>
        </p:blipFill>
        <p:spPr bwMode="auto">
          <a:xfrm>
            <a:off x="214282" y="4857760"/>
            <a:ext cx="2928958" cy="1714512"/>
          </a:xfrm>
          <a:prstGeom prst="rect">
            <a:avLst/>
          </a:prstGeom>
          <a:noFill/>
        </p:spPr>
      </p:pic>
      <p:sp>
        <p:nvSpPr>
          <p:cNvPr id="2052" name="Rectangle 4"/>
          <p:cNvSpPr>
            <a:spLocks noChangeArrowheads="1"/>
          </p:cNvSpPr>
          <p:nvPr/>
        </p:nvSpPr>
        <p:spPr bwMode="auto">
          <a:xfrm>
            <a:off x="0" y="1"/>
            <a:ext cx="9144000" cy="120032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1-30 қыркүйек аралығы «Бала тәрбиесі баршаға ортақ» топтар арасында ата- аналар жиналысы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kk-KZ"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700" b="0" i="0" u="none" strike="noStrike" cap="none" normalizeH="0" baseline="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Рисунок 10" descr="C:\Users\user\Desktop\Новая папка\қар қиыршықтары\33.jpeg"/>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t="3723"/>
          <a:stretch>
            <a:fillRect/>
          </a:stretch>
        </p:blipFill>
        <p:spPr bwMode="auto">
          <a:xfrm>
            <a:off x="3214678" y="1214422"/>
            <a:ext cx="3000396" cy="1785950"/>
          </a:xfrm>
          <a:prstGeom prst="rect">
            <a:avLst/>
          </a:prstGeom>
          <a:noFill/>
          <a:ln>
            <a:noFill/>
          </a:ln>
        </p:spPr>
      </p:pic>
      <p:pic>
        <p:nvPicPr>
          <p:cNvPr id="12" name="Рисунок 11" descr="C:\Users\007\Downloads\WhatsApp Image 2023-06-21 at 08.37.56 (1).jpeg"/>
          <p:cNvPicPr/>
          <p:nvPr/>
        </p:nvPicPr>
        <p:blipFill>
          <a:blip r:embed="rId6" cstate="print"/>
          <a:srcRect/>
          <a:stretch>
            <a:fillRect/>
          </a:stretch>
        </p:blipFill>
        <p:spPr bwMode="auto">
          <a:xfrm>
            <a:off x="6286512" y="1214422"/>
            <a:ext cx="2714644" cy="1785950"/>
          </a:xfrm>
          <a:prstGeom prst="rect">
            <a:avLst/>
          </a:prstGeom>
          <a:noFill/>
          <a:ln w="9525">
            <a:noFill/>
            <a:miter lim="800000"/>
            <a:headEnd/>
            <a:tailEnd/>
          </a:ln>
        </p:spPr>
      </p:pic>
      <p:pic>
        <p:nvPicPr>
          <p:cNvPr id="13" name="Picture 4" descr="D:\Рабочий стол\21063c8e-225b-4cbb-a2f7-59610112c84f.jpg"/>
          <p:cNvPicPr/>
          <p:nvPr/>
        </p:nvPicPr>
        <p:blipFill>
          <a:blip r:embed="rId7"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t="25839"/>
          <a:stretch>
            <a:fillRect/>
          </a:stretch>
        </p:blipFill>
        <p:spPr bwMode="auto">
          <a:xfrm>
            <a:off x="3214678" y="3071810"/>
            <a:ext cx="3000396" cy="1714512"/>
          </a:xfrm>
          <a:prstGeom prst="rect">
            <a:avLst/>
          </a:prstGeom>
          <a:noFill/>
          <a:extLst/>
        </p:spPr>
      </p:pic>
      <p:pic>
        <p:nvPicPr>
          <p:cNvPr id="14" name="Рисунок 13" descr="C:\Users\007\Downloads\WhatsApp Image 2023-04-05 at 16.22.26.jpeg"/>
          <p:cNvPicPr/>
          <p:nvPr/>
        </p:nvPicPr>
        <p:blipFill>
          <a:blip r:embed="rId8" cstate="print"/>
          <a:srcRect/>
          <a:stretch>
            <a:fillRect/>
          </a:stretch>
        </p:blipFill>
        <p:spPr bwMode="auto">
          <a:xfrm>
            <a:off x="3214678" y="4857760"/>
            <a:ext cx="3000396" cy="1714512"/>
          </a:xfrm>
          <a:prstGeom prst="rect">
            <a:avLst/>
          </a:prstGeom>
          <a:noFill/>
          <a:ln w="9525">
            <a:noFill/>
            <a:miter lim="800000"/>
            <a:headEnd/>
            <a:tailEnd/>
          </a:ln>
        </p:spPr>
      </p:pic>
      <p:pic>
        <p:nvPicPr>
          <p:cNvPr id="15" name="Рисунок 14" descr="C:\Users\007\Desktop\Біз біргеміз\IMG-20200129-WA0030.jpg"/>
          <p:cNvPicPr/>
          <p:nvPr/>
        </p:nvPicPr>
        <p:blipFill>
          <a:blip r:embed="rId9" cstate="print"/>
          <a:srcRect t="49502" r="11201"/>
          <a:stretch>
            <a:fillRect/>
          </a:stretch>
        </p:blipFill>
        <p:spPr bwMode="auto">
          <a:xfrm>
            <a:off x="6286512" y="3071810"/>
            <a:ext cx="2714644" cy="1714512"/>
          </a:xfrm>
          <a:prstGeom prst="rect">
            <a:avLst/>
          </a:prstGeom>
          <a:noFill/>
          <a:ln w="9525">
            <a:noFill/>
            <a:miter lim="800000"/>
            <a:headEnd/>
            <a:tailEnd/>
          </a:ln>
        </p:spPr>
      </p:pic>
      <p:pic>
        <p:nvPicPr>
          <p:cNvPr id="16" name="Рисунок 15" descr="C:\Users\007\Downloads\WhatsApp Image 2023-04-05 at 16.22.27.jpeg"/>
          <p:cNvPicPr/>
          <p:nvPr/>
        </p:nvPicPr>
        <p:blipFill>
          <a:blip r:embed="rId10" cstate="print"/>
          <a:srcRect/>
          <a:stretch>
            <a:fillRect/>
          </a:stretch>
        </p:blipFill>
        <p:spPr bwMode="auto">
          <a:xfrm>
            <a:off x="6286512" y="4857760"/>
            <a:ext cx="2714644" cy="1714512"/>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7" name="Рисунок 6" descr="_28976-311.jpg"/>
          <p:cNvPicPr>
            <a:picLocks noGrp="1" noChangeAspect="1"/>
          </p:cNvPicPr>
          <p:nvPr>
            <p:ph type="pic" idx="1"/>
          </p:nvPr>
        </p:nvPicPr>
        <p:blipFill>
          <a:blip r:embed="rId2"/>
          <a:srcRect l="2929" r="2929"/>
          <a:stretch>
            <a:fillRect/>
          </a:stretch>
        </p:blipFill>
        <p:spPr>
          <a:xfrm>
            <a:off x="0" y="0"/>
            <a:ext cx="9144000" cy="6858000"/>
          </a:xfrm>
        </p:spPr>
      </p:pic>
      <p:sp>
        <p:nvSpPr>
          <p:cNvPr id="43009" name="Rectangle 1"/>
          <p:cNvSpPr>
            <a:spLocks noChangeArrowheads="1"/>
          </p:cNvSpPr>
          <p:nvPr/>
        </p:nvSpPr>
        <p:spPr bwMode="auto">
          <a:xfrm>
            <a:off x="142844" y="214290"/>
            <a:ext cx="91440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fontAlgn="base">
              <a:spcBef>
                <a:spcPct val="0"/>
              </a:spcBef>
              <a:spcAft>
                <a:spcPct val="0"/>
              </a:spcAft>
            </a:pPr>
            <a:r>
              <a:rPr lang="kk-KZ" dirty="0" smtClean="0">
                <a:latin typeface="Times New Roman" pitchFamily="18" charset="0"/>
                <a:cs typeface="Times New Roman" pitchFamily="18" charset="0"/>
              </a:rPr>
              <a:t>«3» сәуір 2023ж </a:t>
            </a:r>
            <a:r>
              <a:rPr kumimoji="0" lang="kk-KZ"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«Жолда жүру Ережесін білесің бе?көлікті қанша жаста басқару керек? арнайы мамандардың қатысуымен кездесу өтті. </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kk-KZ"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Кездесу барысында АІІБ-нің ЮПТ аға инспекторлары М.Даулен, Ғ.Егенбердиевтар студенттерге «Жолда жүру Ережесін білесің бе?көлікті қанша жаста басқару керек? екенін түсіндіру барысында жол Ережесін түсіндірді. Сонымен қатар ҚР ӘҚБтК-нің 612-бап. Құжаттары жоқ және басқару құқығы жоқ адамның көлiк құралын басқаруы ҚР ӘҚБтК-нің 615-бап. Жаяу жүргiншiлердiң және жол жүрісіне өзге де қатысушылардың жол жүрісі қағидаларын бұзу жауапкершілікке алып келетіндігін ескертті. Студенттер көкейлерінде жүрген сұрақтарын қойып, жауаптарын арнайы мамандардан алды.</a:t>
            </a:r>
            <a:endParaRPr kumimoji="0" lang="kk-KZ"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descr="C:\Users\007\Downloads\WhatsApp Image 2023-04-03 at 11.00.51.jpeg"/>
          <p:cNvPicPr/>
          <p:nvPr/>
        </p:nvPicPr>
        <p:blipFill>
          <a:blip r:embed="rId3" cstate="print"/>
          <a:srcRect/>
          <a:stretch>
            <a:fillRect/>
          </a:stretch>
        </p:blipFill>
        <p:spPr bwMode="auto">
          <a:xfrm>
            <a:off x="142844" y="2857496"/>
            <a:ext cx="1997412" cy="1857388"/>
          </a:xfrm>
          <a:prstGeom prst="rect">
            <a:avLst/>
          </a:prstGeom>
          <a:noFill/>
          <a:ln w="9525">
            <a:noFill/>
            <a:miter lim="800000"/>
            <a:headEnd/>
            <a:tailEnd/>
          </a:ln>
        </p:spPr>
      </p:pic>
      <p:pic>
        <p:nvPicPr>
          <p:cNvPr id="8" name="Рисунок 7" descr="C:\Users\007\Downloads\WhatsApp Image 2023-04-03 at 11.00.55.jpeg"/>
          <p:cNvPicPr/>
          <p:nvPr/>
        </p:nvPicPr>
        <p:blipFill>
          <a:blip r:embed="rId4" cstate="print"/>
          <a:srcRect/>
          <a:stretch>
            <a:fillRect/>
          </a:stretch>
        </p:blipFill>
        <p:spPr bwMode="auto">
          <a:xfrm>
            <a:off x="142844" y="4786322"/>
            <a:ext cx="2000264" cy="1928826"/>
          </a:xfrm>
          <a:prstGeom prst="rect">
            <a:avLst/>
          </a:prstGeom>
          <a:noFill/>
          <a:ln w="9525">
            <a:noFill/>
            <a:miter lim="800000"/>
            <a:headEnd/>
            <a:tailEnd/>
          </a:ln>
        </p:spPr>
      </p:pic>
      <p:pic>
        <p:nvPicPr>
          <p:cNvPr id="9" name="Рисунок 8" descr="C:\Users\007\Downloads\WhatsApp Image 2023-04-03 at 11.00.55 (1).jpeg"/>
          <p:cNvPicPr/>
          <p:nvPr/>
        </p:nvPicPr>
        <p:blipFill>
          <a:blip r:embed="rId5" cstate="print"/>
          <a:srcRect/>
          <a:stretch>
            <a:fillRect/>
          </a:stretch>
        </p:blipFill>
        <p:spPr bwMode="auto">
          <a:xfrm>
            <a:off x="2214546" y="2857496"/>
            <a:ext cx="2143140" cy="1857388"/>
          </a:xfrm>
          <a:prstGeom prst="rect">
            <a:avLst/>
          </a:prstGeom>
          <a:noFill/>
          <a:ln w="9525">
            <a:noFill/>
            <a:miter lim="800000"/>
            <a:headEnd/>
            <a:tailEnd/>
          </a:ln>
        </p:spPr>
      </p:pic>
      <p:pic>
        <p:nvPicPr>
          <p:cNvPr id="10" name="Рисунок 9" descr="C:\Users\007\Downloads\WhatsApp Image 2023-04-03 at 11.00.58.jpeg"/>
          <p:cNvPicPr/>
          <p:nvPr/>
        </p:nvPicPr>
        <p:blipFill>
          <a:blip r:embed="rId6" cstate="print"/>
          <a:srcRect/>
          <a:stretch>
            <a:fillRect/>
          </a:stretch>
        </p:blipFill>
        <p:spPr bwMode="auto">
          <a:xfrm>
            <a:off x="4429124" y="2857496"/>
            <a:ext cx="2286016" cy="1857388"/>
          </a:xfrm>
          <a:prstGeom prst="rect">
            <a:avLst/>
          </a:prstGeom>
          <a:noFill/>
          <a:ln w="9525">
            <a:noFill/>
            <a:miter lim="800000"/>
            <a:headEnd/>
            <a:tailEnd/>
          </a:ln>
        </p:spPr>
      </p:pic>
      <p:pic>
        <p:nvPicPr>
          <p:cNvPr id="11" name="Рисунок 10" descr="C:\Users\007\Downloads\WhatsApp Image 2023-04-03 at 11.01.11.jpeg"/>
          <p:cNvPicPr/>
          <p:nvPr/>
        </p:nvPicPr>
        <p:blipFill>
          <a:blip r:embed="rId7" cstate="print"/>
          <a:srcRect/>
          <a:stretch>
            <a:fillRect/>
          </a:stretch>
        </p:blipFill>
        <p:spPr bwMode="auto">
          <a:xfrm>
            <a:off x="2214546" y="4786322"/>
            <a:ext cx="2143140" cy="1928826"/>
          </a:xfrm>
          <a:prstGeom prst="rect">
            <a:avLst/>
          </a:prstGeom>
          <a:noFill/>
          <a:ln w="9525">
            <a:noFill/>
            <a:miter lim="800000"/>
            <a:headEnd/>
            <a:tailEnd/>
          </a:ln>
        </p:spPr>
      </p:pic>
      <p:pic>
        <p:nvPicPr>
          <p:cNvPr id="12" name="Рисунок 11" descr="C:\Users\007\Downloads\WhatsApp Image 2023-04-03 at 11.01.11 (1).jpeg"/>
          <p:cNvPicPr/>
          <p:nvPr/>
        </p:nvPicPr>
        <p:blipFill>
          <a:blip r:embed="rId8" cstate="print"/>
          <a:srcRect/>
          <a:stretch>
            <a:fillRect/>
          </a:stretch>
        </p:blipFill>
        <p:spPr bwMode="auto">
          <a:xfrm>
            <a:off x="6786578" y="4786322"/>
            <a:ext cx="2214578" cy="1928826"/>
          </a:xfrm>
          <a:prstGeom prst="rect">
            <a:avLst/>
          </a:prstGeom>
          <a:noFill/>
          <a:ln w="9525">
            <a:noFill/>
            <a:miter lim="800000"/>
            <a:headEnd/>
            <a:tailEnd/>
          </a:ln>
        </p:spPr>
      </p:pic>
      <p:pic>
        <p:nvPicPr>
          <p:cNvPr id="14" name="Рисунок 13" descr="C:\Users\007\Downloads\WhatsApp Image 2023-04-03 at 11.01.07.jpeg"/>
          <p:cNvPicPr/>
          <p:nvPr/>
        </p:nvPicPr>
        <p:blipFill>
          <a:blip r:embed="rId9" cstate="print"/>
          <a:srcRect/>
          <a:stretch>
            <a:fillRect/>
          </a:stretch>
        </p:blipFill>
        <p:spPr bwMode="auto">
          <a:xfrm>
            <a:off x="6786578" y="2857496"/>
            <a:ext cx="2214578" cy="1857388"/>
          </a:xfrm>
          <a:prstGeom prst="rect">
            <a:avLst/>
          </a:prstGeom>
          <a:noFill/>
          <a:ln w="9525">
            <a:noFill/>
            <a:miter lim="800000"/>
            <a:headEnd/>
            <a:tailEnd/>
          </a:ln>
        </p:spPr>
      </p:pic>
      <p:pic>
        <p:nvPicPr>
          <p:cNvPr id="15" name="Рисунок 14" descr="C:\Users\007\Downloads\WhatsApp Image 2023-04-03 at 11.01.11 (1).jpeg"/>
          <p:cNvPicPr/>
          <p:nvPr/>
        </p:nvPicPr>
        <p:blipFill>
          <a:blip r:embed="rId8" cstate="print"/>
          <a:srcRect/>
          <a:stretch>
            <a:fillRect/>
          </a:stretch>
        </p:blipFill>
        <p:spPr bwMode="auto">
          <a:xfrm>
            <a:off x="4429124" y="4786322"/>
            <a:ext cx="2286016" cy="1928826"/>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5F6EAEA-DB3A-4615-9D60-F53819CF1B33}" type="slidenum">
              <a:rPr lang="en-US" altLang="ru-RU" smtClean="0">
                <a:solidFill>
                  <a:srgbClr val="5FCBEF"/>
                </a:solidFill>
              </a:rPr>
              <a:pPr/>
              <a:t>31</a:t>
            </a:fld>
            <a:endParaRPr lang="en-US" altLang="ru-RU">
              <a:solidFill>
                <a:srgbClr val="5FCBEF"/>
              </a:solidFill>
            </a:endParaRPr>
          </a:p>
        </p:txBody>
      </p:sp>
      <p:sp>
        <p:nvSpPr>
          <p:cNvPr id="3" name="Прямоугольник 2"/>
          <p:cNvSpPr/>
          <p:nvPr/>
        </p:nvSpPr>
        <p:spPr>
          <a:xfrm>
            <a:off x="1000100" y="6215082"/>
            <a:ext cx="8143900" cy="461665"/>
          </a:xfrm>
          <a:prstGeom prst="rect">
            <a:avLst/>
          </a:prstGeom>
        </p:spPr>
        <p:txBody>
          <a:bodyPr wrap="square">
            <a:spAutoFit/>
          </a:bodyPr>
          <a:lstStyle/>
          <a:p>
            <a:r>
              <a:rPr lang="en-US" sz="1200" dirty="0" smtClean="0">
                <a:latin typeface="Times New Roman" pitchFamily="18" charset="0"/>
                <a:cs typeface="Times New Roman" pitchFamily="18" charset="0"/>
              </a:rPr>
              <a:t>https://m.facebook.com/story.php?story_fbid=pfbid0cKUgKeycybiYQ5i4dxdWUEzKTZLTWXXp8GvfZkz4XEaqGJCc5r1YrnZjNLzXt2Tpl&amp;id=100024607866042&amp;mibextid=Nif5oz</a:t>
            </a:r>
            <a:endParaRPr lang="ru-RU" sz="1200" dirty="0">
              <a:latin typeface="Times New Roman" pitchFamily="18" charset="0"/>
              <a:cs typeface="Times New Roman" pitchFamily="18" charset="0"/>
            </a:endParaRPr>
          </a:p>
        </p:txBody>
      </p:sp>
      <p:pic>
        <p:nvPicPr>
          <p:cNvPr id="4" name="Picture 3" descr="C:\Users\007\Desktop\images.jpg"/>
          <p:cNvPicPr>
            <a:picLocks noChangeAspect="1" noChangeArrowheads="1"/>
          </p:cNvPicPr>
          <p:nvPr/>
        </p:nvPicPr>
        <p:blipFill>
          <a:blip r:embed="rId2"/>
          <a:srcRect r="33140"/>
          <a:stretch>
            <a:fillRect/>
          </a:stretch>
        </p:blipFill>
        <p:spPr bwMode="auto">
          <a:xfrm>
            <a:off x="0" y="6286520"/>
            <a:ext cx="928694" cy="428604"/>
          </a:xfrm>
          <a:prstGeom prst="rect">
            <a:avLst/>
          </a:prstGeom>
          <a:noFill/>
        </p:spPr>
      </p:pic>
      <p:pic>
        <p:nvPicPr>
          <p:cNvPr id="2049" name="Picture 1" descr="C:\Users\007\Downloads\WhatsApp Image 2023-04-12 at 17.01.11.jpeg"/>
          <p:cNvPicPr>
            <a:picLocks noChangeAspect="1" noChangeArrowheads="1"/>
          </p:cNvPicPr>
          <p:nvPr/>
        </p:nvPicPr>
        <p:blipFill>
          <a:blip r:embed="rId3"/>
          <a:srcRect t="9375" b="5208"/>
          <a:stretch>
            <a:fillRect/>
          </a:stretch>
        </p:blipFill>
        <p:spPr bwMode="auto">
          <a:xfrm>
            <a:off x="5786446" y="285728"/>
            <a:ext cx="3086100" cy="5929354"/>
          </a:xfrm>
          <a:prstGeom prst="rect">
            <a:avLst/>
          </a:prstGeom>
          <a:noFill/>
        </p:spPr>
      </p:pic>
      <p:pic>
        <p:nvPicPr>
          <p:cNvPr id="2050" name="Picture 2" descr="C:\Users\007\Downloads\WhatsApp Image 2023-04-07 at 14.44.01.jpeg"/>
          <p:cNvPicPr>
            <a:picLocks noChangeAspect="1" noChangeArrowheads="1"/>
          </p:cNvPicPr>
          <p:nvPr/>
        </p:nvPicPr>
        <p:blipFill>
          <a:blip r:embed="rId4"/>
          <a:srcRect b="4545"/>
          <a:stretch>
            <a:fillRect/>
          </a:stretch>
        </p:blipFill>
        <p:spPr bwMode="auto">
          <a:xfrm>
            <a:off x="142844" y="3429000"/>
            <a:ext cx="5528338" cy="2786082"/>
          </a:xfrm>
          <a:prstGeom prst="rect">
            <a:avLst/>
          </a:prstGeom>
          <a:noFill/>
        </p:spPr>
      </p:pic>
      <p:pic>
        <p:nvPicPr>
          <p:cNvPr id="2051" name="Picture 3" descr="C:\Users\007\Downloads\WhatsApp Image 2023-04-12 at 17.10.35.jpeg"/>
          <p:cNvPicPr>
            <a:picLocks noChangeAspect="1" noChangeArrowheads="1"/>
          </p:cNvPicPr>
          <p:nvPr/>
        </p:nvPicPr>
        <p:blipFill>
          <a:blip r:embed="rId5"/>
          <a:srcRect t="29167" b="54166"/>
          <a:stretch>
            <a:fillRect/>
          </a:stretch>
        </p:blipFill>
        <p:spPr bwMode="auto">
          <a:xfrm>
            <a:off x="142844" y="1928802"/>
            <a:ext cx="2714644" cy="1428760"/>
          </a:xfrm>
          <a:prstGeom prst="rect">
            <a:avLst/>
          </a:prstGeom>
          <a:noFill/>
        </p:spPr>
      </p:pic>
      <p:pic>
        <p:nvPicPr>
          <p:cNvPr id="2052" name="Picture 4" descr="C:\Users\007\Downloads\WhatsApp Image 2023-04-12 at 17.10.35.jpeg"/>
          <p:cNvPicPr>
            <a:picLocks noChangeAspect="1" noChangeArrowheads="1"/>
          </p:cNvPicPr>
          <p:nvPr/>
        </p:nvPicPr>
        <p:blipFill>
          <a:blip r:embed="rId5"/>
          <a:srcRect t="56250" b="15625"/>
          <a:stretch>
            <a:fillRect/>
          </a:stretch>
        </p:blipFill>
        <p:spPr bwMode="auto">
          <a:xfrm>
            <a:off x="142844" y="285729"/>
            <a:ext cx="2728942" cy="1571636"/>
          </a:xfrm>
          <a:prstGeom prst="rect">
            <a:avLst/>
          </a:prstGeom>
          <a:noFill/>
        </p:spPr>
      </p:pic>
      <p:pic>
        <p:nvPicPr>
          <p:cNvPr id="2053" name="Picture 5" descr="C:\Users\007\Downloads\WhatsApp Image 2023-04-12 at 17.15.39.jpeg"/>
          <p:cNvPicPr>
            <a:picLocks noChangeAspect="1" noChangeArrowheads="1"/>
          </p:cNvPicPr>
          <p:nvPr/>
        </p:nvPicPr>
        <p:blipFill>
          <a:blip r:embed="rId6"/>
          <a:srcRect l="2500" t="37500" r="5000" b="39583"/>
          <a:stretch>
            <a:fillRect/>
          </a:stretch>
        </p:blipFill>
        <p:spPr bwMode="auto">
          <a:xfrm>
            <a:off x="2928926" y="1928802"/>
            <a:ext cx="2643206" cy="1428760"/>
          </a:xfrm>
          <a:prstGeom prst="rect">
            <a:avLst/>
          </a:prstGeom>
          <a:noFill/>
        </p:spPr>
      </p:pic>
      <p:sp>
        <p:nvSpPr>
          <p:cNvPr id="2055" name="AutoShape 7" descr="blob:https://web.whatsapp.com/2283e212-ea88-4742-b57e-c07b5c6d056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7" name="AutoShape 9" descr="blob:https://web.whatsapp.com/2283e212-ea88-4742-b57e-c07b5c6d056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8" name="Picture 10" descr="C:\Users\007\Downloads\WhatsApp Image 2023-04-12 at 17.15.23.jpeg"/>
          <p:cNvPicPr>
            <a:picLocks noChangeAspect="1" noChangeArrowheads="1"/>
          </p:cNvPicPr>
          <p:nvPr/>
        </p:nvPicPr>
        <p:blipFill>
          <a:blip r:embed="rId7"/>
          <a:srcRect l="4630" t="37500" r="3703" b="39583"/>
          <a:stretch>
            <a:fillRect/>
          </a:stretch>
        </p:blipFill>
        <p:spPr bwMode="auto">
          <a:xfrm>
            <a:off x="2928926" y="285728"/>
            <a:ext cx="2714644" cy="157163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5F6EAEA-DB3A-4615-9D60-F53819CF1B33}" type="slidenum">
              <a:rPr lang="en-US" altLang="ru-RU" smtClean="0">
                <a:solidFill>
                  <a:srgbClr val="5FCBEF"/>
                </a:solidFill>
              </a:rPr>
              <a:pPr/>
              <a:t>32</a:t>
            </a:fld>
            <a:endParaRPr lang="en-US" altLang="ru-RU">
              <a:solidFill>
                <a:srgbClr val="5FCBEF"/>
              </a:solidFill>
            </a:endParaRPr>
          </a:p>
        </p:txBody>
      </p:sp>
      <p:sp>
        <p:nvSpPr>
          <p:cNvPr id="6" name="Прямоугольник с двумя скругленными противолежащими углами 5"/>
          <p:cNvSpPr/>
          <p:nvPr/>
        </p:nvSpPr>
        <p:spPr>
          <a:xfrm>
            <a:off x="4500562" y="142852"/>
            <a:ext cx="4500594" cy="5715040"/>
          </a:xfrm>
          <a:prstGeom prst="round2DiagRect">
            <a:avLst/>
          </a:prstGeom>
          <a:solidFill>
            <a:srgbClr val="FF3399"/>
          </a:solidFill>
        </p:spPr>
        <p:style>
          <a:lnRef idx="1">
            <a:schemeClr val="accent1"/>
          </a:lnRef>
          <a:fillRef idx="2">
            <a:schemeClr val="accent1"/>
          </a:fillRef>
          <a:effectRef idx="1">
            <a:schemeClr val="accent1"/>
          </a:effectRef>
          <a:fontRef idx="minor">
            <a:schemeClr val="dk1"/>
          </a:fontRef>
        </p:style>
        <p:txBody>
          <a:bodyPr rtlCol="0" anchor="ctr"/>
          <a:lstStyle/>
          <a:p>
            <a:r>
              <a:rPr lang="ru-RU" dirty="0" smtClean="0"/>
              <a:t>12 </a:t>
            </a:r>
            <a:r>
              <a:rPr lang="ru-RU" dirty="0" err="1" smtClean="0"/>
              <a:t>сәуір </a:t>
            </a:r>
            <a:r>
              <a:rPr lang="ru-RU" dirty="0" smtClean="0"/>
              <a:t>2023ж."</a:t>
            </a:r>
            <a:r>
              <a:rPr lang="ru-RU" dirty="0" err="1" smtClean="0"/>
              <a:t>Жетістіктер</a:t>
            </a:r>
            <a:r>
              <a:rPr lang="ru-RU" dirty="0" smtClean="0"/>
              <a:t> </a:t>
            </a:r>
            <a:r>
              <a:rPr lang="ru-RU" dirty="0" err="1" smtClean="0"/>
              <a:t>баспалдағы" атты</a:t>
            </a:r>
            <a:r>
              <a:rPr lang="ru-RU" dirty="0" smtClean="0"/>
              <a:t>  </a:t>
            </a:r>
            <a:r>
              <a:rPr lang="ru-RU" dirty="0" err="1" smtClean="0"/>
              <a:t>акциясы</a:t>
            </a:r>
            <a:r>
              <a:rPr lang="ru-RU" dirty="0" smtClean="0"/>
              <a:t> </a:t>
            </a:r>
            <a:r>
              <a:rPr lang="ru-RU" dirty="0" err="1" smtClean="0"/>
              <a:t>аясында</a:t>
            </a:r>
            <a:r>
              <a:rPr lang="ru-RU" dirty="0" smtClean="0"/>
              <a:t> </a:t>
            </a:r>
            <a:r>
              <a:rPr lang="ru-RU" dirty="0" err="1" smtClean="0"/>
              <a:t>Жаңатас көпсалалы колледжінде</a:t>
            </a:r>
            <a:r>
              <a:rPr lang="ru-RU" dirty="0" smtClean="0"/>
              <a:t> </a:t>
            </a:r>
            <a:r>
              <a:rPr lang="ru-RU" dirty="0" err="1" smtClean="0"/>
              <a:t>жастар</a:t>
            </a:r>
            <a:r>
              <a:rPr lang="ru-RU" dirty="0" smtClean="0"/>
              <a:t> </a:t>
            </a:r>
            <a:r>
              <a:rPr lang="ru-RU" dirty="0" err="1" smtClean="0"/>
              <a:t>ісі</a:t>
            </a:r>
            <a:r>
              <a:rPr lang="ru-RU" dirty="0" smtClean="0"/>
              <a:t> </a:t>
            </a:r>
            <a:r>
              <a:rPr lang="ru-RU" dirty="0" err="1" smtClean="0"/>
              <a:t>жөніндегі </a:t>
            </a:r>
            <a:r>
              <a:rPr lang="ru-RU" dirty="0" smtClean="0"/>
              <a:t>инспектор Н.А. </a:t>
            </a:r>
            <a:r>
              <a:rPr lang="ru-RU" dirty="0" err="1" smtClean="0"/>
              <a:t>Шалгинбаева</a:t>
            </a:r>
            <a:r>
              <a:rPr lang="ru-RU" dirty="0" smtClean="0"/>
              <a:t> студент </a:t>
            </a:r>
            <a:r>
              <a:rPr lang="ru-RU" dirty="0" err="1" smtClean="0"/>
              <a:t>жастармен</a:t>
            </a:r>
            <a:r>
              <a:rPr lang="ru-RU" dirty="0" smtClean="0"/>
              <a:t> "</a:t>
            </a:r>
            <a:r>
              <a:rPr lang="ru-RU" dirty="0" err="1" smtClean="0"/>
              <a:t>Заңды білу</a:t>
            </a:r>
            <a:r>
              <a:rPr lang="ru-RU" dirty="0" smtClean="0"/>
              <a:t> - </a:t>
            </a:r>
            <a:r>
              <a:rPr lang="ru-RU" dirty="0" err="1" smtClean="0"/>
              <a:t>заман</a:t>
            </a:r>
            <a:r>
              <a:rPr lang="ru-RU" dirty="0" smtClean="0"/>
              <a:t> </a:t>
            </a:r>
            <a:r>
              <a:rPr lang="ru-RU" dirty="0" err="1" smtClean="0"/>
              <a:t>талабы</a:t>
            </a:r>
            <a:r>
              <a:rPr lang="ru-RU" dirty="0" smtClean="0"/>
              <a:t>" </a:t>
            </a:r>
            <a:r>
              <a:rPr lang="ru-RU" dirty="0" err="1" smtClean="0"/>
              <a:t>тақырыбында дөңгелек үстел өтті</a:t>
            </a:r>
            <a:r>
              <a:rPr lang="ru-RU" dirty="0" smtClean="0"/>
              <a:t>.</a:t>
            </a:r>
            <a:r>
              <a:rPr lang="ru-RU" dirty="0" err="1" smtClean="0"/>
              <a:t>Шараның басты</a:t>
            </a:r>
            <a:r>
              <a:rPr lang="ru-RU" dirty="0" smtClean="0"/>
              <a:t> </a:t>
            </a:r>
            <a:r>
              <a:rPr lang="ru-RU" dirty="0" err="1" smtClean="0"/>
              <a:t>мақсаты</a:t>
            </a:r>
            <a:r>
              <a:rPr lang="ru-RU" dirty="0" smtClean="0"/>
              <a:t>: </a:t>
            </a:r>
            <a:r>
              <a:rPr lang="ru-RU" dirty="0" err="1" smtClean="0"/>
              <a:t>құқық бұзушылықтың алдын</a:t>
            </a:r>
            <a:r>
              <a:rPr lang="ru-RU" dirty="0" smtClean="0"/>
              <a:t> </a:t>
            </a:r>
            <a:r>
              <a:rPr lang="ru-RU" dirty="0" err="1" smtClean="0"/>
              <a:t>алу</a:t>
            </a:r>
            <a:r>
              <a:rPr lang="ru-RU" dirty="0" smtClean="0"/>
              <a:t>, </a:t>
            </a:r>
            <a:r>
              <a:rPr lang="ru-RU" dirty="0" err="1" smtClean="0"/>
              <a:t>кәмелет жасқа  толмағандардың құқықтық мәдениетін қалыптастыру болып</a:t>
            </a:r>
            <a:r>
              <a:rPr lang="ru-RU" dirty="0" smtClean="0"/>
              <a:t> табылады.</a:t>
            </a:r>
            <a:r>
              <a:rPr lang="ru-RU" dirty="0" err="1" smtClean="0"/>
              <a:t>Ұйымдастырылған шараға директордың тәрбие ісі</a:t>
            </a:r>
            <a:r>
              <a:rPr lang="ru-RU" dirty="0" smtClean="0"/>
              <a:t> </a:t>
            </a:r>
            <a:r>
              <a:rPr lang="ru-RU" dirty="0" err="1" smtClean="0"/>
              <a:t>жөніндегі орынбасары</a:t>
            </a:r>
            <a:r>
              <a:rPr lang="ru-RU" dirty="0" smtClean="0"/>
              <a:t> А.Д. </a:t>
            </a:r>
            <a:r>
              <a:rPr lang="ru-RU" dirty="0" err="1" smtClean="0"/>
              <a:t>Койлыбекова</a:t>
            </a:r>
            <a:r>
              <a:rPr lang="ru-RU" dirty="0" smtClean="0"/>
              <a:t>, </a:t>
            </a:r>
            <a:r>
              <a:rPr lang="ru-RU" dirty="0" err="1" smtClean="0"/>
              <a:t>аналар</a:t>
            </a:r>
            <a:r>
              <a:rPr lang="ru-RU" dirty="0" smtClean="0"/>
              <a:t> </a:t>
            </a:r>
            <a:r>
              <a:rPr lang="ru-RU" dirty="0" err="1" smtClean="0"/>
              <a:t>кеңесінің мүшесі Э.Сүлейменова, әкелер кеңесінің мүшесі </a:t>
            </a:r>
            <a:r>
              <a:rPr lang="ru-RU" dirty="0" smtClean="0"/>
              <a:t>Б. </a:t>
            </a:r>
            <a:r>
              <a:rPr lang="ru-RU" dirty="0" err="1" smtClean="0"/>
              <a:t>Әбілов  қатысты.</a:t>
            </a:r>
            <a:endParaRPr lang="ru-RU" dirty="0"/>
          </a:p>
        </p:txBody>
      </p:sp>
      <p:pic>
        <p:nvPicPr>
          <p:cNvPr id="3073" name="Picture 1" descr="C:\Users\007\Downloads\WhatsApp Image 2023-04-11 at 15.58.00.jpeg"/>
          <p:cNvPicPr>
            <a:picLocks noChangeAspect="1" noChangeArrowheads="1"/>
          </p:cNvPicPr>
          <p:nvPr/>
        </p:nvPicPr>
        <p:blipFill>
          <a:blip r:embed="rId2" cstate="print"/>
          <a:srcRect/>
          <a:stretch>
            <a:fillRect/>
          </a:stretch>
        </p:blipFill>
        <p:spPr bwMode="auto">
          <a:xfrm>
            <a:off x="214282" y="3429000"/>
            <a:ext cx="2286016" cy="1214446"/>
          </a:xfrm>
          <a:prstGeom prst="rect">
            <a:avLst/>
          </a:prstGeom>
          <a:noFill/>
        </p:spPr>
      </p:pic>
      <p:pic>
        <p:nvPicPr>
          <p:cNvPr id="3074" name="Picture 2" descr="C:\Users\007\Downloads\WhatsApp Image 2023-04-11 at 15.08.58.jpeg"/>
          <p:cNvPicPr>
            <a:picLocks noChangeAspect="1" noChangeArrowheads="1"/>
          </p:cNvPicPr>
          <p:nvPr/>
        </p:nvPicPr>
        <p:blipFill>
          <a:blip r:embed="rId3"/>
          <a:srcRect/>
          <a:stretch>
            <a:fillRect/>
          </a:stretch>
        </p:blipFill>
        <p:spPr bwMode="auto">
          <a:xfrm>
            <a:off x="142844" y="142852"/>
            <a:ext cx="4286280" cy="3286148"/>
          </a:xfrm>
          <a:prstGeom prst="rect">
            <a:avLst/>
          </a:prstGeom>
          <a:noFill/>
        </p:spPr>
      </p:pic>
      <p:pic>
        <p:nvPicPr>
          <p:cNvPr id="8" name="Picture 3" descr="C:\Users\007\Desktop\images.jpg"/>
          <p:cNvPicPr>
            <a:picLocks noChangeAspect="1" noChangeArrowheads="1"/>
          </p:cNvPicPr>
          <p:nvPr/>
        </p:nvPicPr>
        <p:blipFill>
          <a:blip r:embed="rId4"/>
          <a:srcRect r="33140"/>
          <a:stretch>
            <a:fillRect/>
          </a:stretch>
        </p:blipFill>
        <p:spPr bwMode="auto">
          <a:xfrm>
            <a:off x="214282" y="6072206"/>
            <a:ext cx="928694" cy="428604"/>
          </a:xfrm>
          <a:prstGeom prst="rect">
            <a:avLst/>
          </a:prstGeom>
          <a:noFill/>
        </p:spPr>
      </p:pic>
      <p:pic>
        <p:nvPicPr>
          <p:cNvPr id="1026" name="Picture 2" descr="C:\Users\007\Downloads\WhatsApp Image 2023-04-13 at 13.42.14.jpeg"/>
          <p:cNvPicPr>
            <a:picLocks noChangeAspect="1" noChangeArrowheads="1"/>
          </p:cNvPicPr>
          <p:nvPr/>
        </p:nvPicPr>
        <p:blipFill>
          <a:blip r:embed="rId5"/>
          <a:srcRect t="26041" b="15625"/>
          <a:stretch>
            <a:fillRect/>
          </a:stretch>
        </p:blipFill>
        <p:spPr bwMode="auto">
          <a:xfrm>
            <a:off x="2571736" y="3357562"/>
            <a:ext cx="1708377" cy="2571768"/>
          </a:xfrm>
          <a:prstGeom prst="rect">
            <a:avLst/>
          </a:prstGeom>
          <a:noFill/>
        </p:spPr>
      </p:pic>
      <p:sp>
        <p:nvSpPr>
          <p:cNvPr id="9" name="Прямоугольник 8"/>
          <p:cNvSpPr/>
          <p:nvPr/>
        </p:nvSpPr>
        <p:spPr>
          <a:xfrm>
            <a:off x="1142976" y="6072206"/>
            <a:ext cx="7215222" cy="461665"/>
          </a:xfrm>
          <a:prstGeom prst="rect">
            <a:avLst/>
          </a:prstGeom>
        </p:spPr>
        <p:txBody>
          <a:bodyPr wrap="square">
            <a:spAutoFit/>
          </a:bodyPr>
          <a:lstStyle/>
          <a:p>
            <a:r>
              <a:rPr lang="en-US" sz="1200" dirty="0" smtClean="0">
                <a:latin typeface="Times New Roman" pitchFamily="18" charset="0"/>
                <a:cs typeface="Times New Roman" pitchFamily="18" charset="0"/>
              </a:rPr>
              <a:t>https://m.facebook.com/story.php?story_fbid=pfbid02hEQWbCBTfMLjbmZhVjSwhoH4LwzwQGt5stnqNxoRt7W5C7rrZVch9yPP6dyVTyJ4l&amp;id=100024607866042&amp;mibextid=Nif5oz</a:t>
            </a:r>
            <a:endParaRPr lang="ru-RU" sz="1200" dirty="0">
              <a:latin typeface="Times New Roman" pitchFamily="18" charset="0"/>
              <a:cs typeface="Times New Roman" pitchFamily="18" charset="0"/>
            </a:endParaRPr>
          </a:p>
        </p:txBody>
      </p:sp>
      <p:pic>
        <p:nvPicPr>
          <p:cNvPr id="1027" name="Picture 3" descr="C:\Users\007\Downloads\WhatsApp Image 2023-04-13 at 13.44.56.jpeg"/>
          <p:cNvPicPr>
            <a:picLocks noChangeAspect="1" noChangeArrowheads="1"/>
          </p:cNvPicPr>
          <p:nvPr/>
        </p:nvPicPr>
        <p:blipFill>
          <a:blip r:embed="rId6"/>
          <a:srcRect l="50000" t="29167" b="58333"/>
          <a:stretch>
            <a:fillRect/>
          </a:stretch>
        </p:blipFill>
        <p:spPr bwMode="auto">
          <a:xfrm>
            <a:off x="214282" y="4714884"/>
            <a:ext cx="2286016" cy="121444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5F6EAEA-DB3A-4615-9D60-F53819CF1B33}" type="slidenum">
              <a:rPr lang="en-US" altLang="ru-RU" smtClean="0">
                <a:solidFill>
                  <a:srgbClr val="5FCBEF"/>
                </a:solidFill>
              </a:rPr>
              <a:pPr/>
              <a:t>33</a:t>
            </a:fld>
            <a:endParaRPr lang="en-US" altLang="ru-RU">
              <a:solidFill>
                <a:srgbClr val="5FCBEF"/>
              </a:solidFill>
            </a:endParaRPr>
          </a:p>
        </p:txBody>
      </p:sp>
      <p:pic>
        <p:nvPicPr>
          <p:cNvPr id="46081" name="Picture 1" descr="C:\Users\007\Desktop\АПБ, колледжішілік есептерде тұрған студенттермен жұмыс\Карибек Айбек\WhatsApp Image 2023-03-27 at 18.25.19.jpeg"/>
          <p:cNvPicPr>
            <a:picLocks noChangeAspect="1" noChangeArrowheads="1"/>
          </p:cNvPicPr>
          <p:nvPr/>
        </p:nvPicPr>
        <p:blipFill>
          <a:blip r:embed="rId2" cstate="print"/>
          <a:srcRect/>
          <a:stretch>
            <a:fillRect/>
          </a:stretch>
        </p:blipFill>
        <p:spPr bwMode="auto">
          <a:xfrm>
            <a:off x="214282" y="1500174"/>
            <a:ext cx="1891330" cy="1357322"/>
          </a:xfrm>
          <a:prstGeom prst="rect">
            <a:avLst/>
          </a:prstGeom>
          <a:noFill/>
        </p:spPr>
      </p:pic>
      <p:pic>
        <p:nvPicPr>
          <p:cNvPr id="46082" name="Picture 2" descr="C:\Users\007\Desktop\АПБ, колледжішілік есептерде тұрған студенттермен жұмыс\Карибек Айбек\WhatsApp Image 2023-03-27 at 18.25.29.jpeg"/>
          <p:cNvPicPr>
            <a:picLocks noChangeAspect="1" noChangeArrowheads="1"/>
          </p:cNvPicPr>
          <p:nvPr/>
        </p:nvPicPr>
        <p:blipFill>
          <a:blip r:embed="rId3" cstate="print"/>
          <a:srcRect/>
          <a:stretch>
            <a:fillRect/>
          </a:stretch>
        </p:blipFill>
        <p:spPr bwMode="auto">
          <a:xfrm>
            <a:off x="2214546" y="1500174"/>
            <a:ext cx="2000264" cy="1357298"/>
          </a:xfrm>
          <a:prstGeom prst="rect">
            <a:avLst/>
          </a:prstGeom>
          <a:noFill/>
        </p:spPr>
      </p:pic>
      <p:pic>
        <p:nvPicPr>
          <p:cNvPr id="46083" name="Picture 3" descr="C:\Users\007\Desktop\АПБ, колледжішілік есептерде тұрған студенттермен жұмыс\Карибек Айбек\WhatsApp Image 2023-03-27 at 16.43.28 (1).jpeg"/>
          <p:cNvPicPr>
            <a:picLocks noChangeAspect="1" noChangeArrowheads="1"/>
          </p:cNvPicPr>
          <p:nvPr/>
        </p:nvPicPr>
        <p:blipFill>
          <a:blip r:embed="rId4" cstate="print"/>
          <a:srcRect/>
          <a:stretch>
            <a:fillRect/>
          </a:stretch>
        </p:blipFill>
        <p:spPr bwMode="auto">
          <a:xfrm>
            <a:off x="4286248" y="1571612"/>
            <a:ext cx="2128865" cy="1285884"/>
          </a:xfrm>
          <a:prstGeom prst="rect">
            <a:avLst/>
          </a:prstGeom>
          <a:noFill/>
        </p:spPr>
      </p:pic>
      <p:pic>
        <p:nvPicPr>
          <p:cNvPr id="6" name="Рисунок 5" descr="C:\Users\user\Desktop\IMG_20230201_123830.jpg"/>
          <p:cNvPicPr/>
          <p:nvPr/>
        </p:nvPicPr>
        <p:blipFill>
          <a:blip r:embed="rId5"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rot="10800000">
            <a:off x="214282" y="2928934"/>
            <a:ext cx="1900230" cy="1571636"/>
          </a:xfrm>
          <a:prstGeom prst="rect">
            <a:avLst/>
          </a:prstGeom>
          <a:noFill/>
          <a:ln>
            <a:noFill/>
          </a:ln>
        </p:spPr>
      </p:pic>
      <p:pic>
        <p:nvPicPr>
          <p:cNvPr id="7" name="Рисунок 6" descr="C:\Users\user\Downloads\WhatsApp Image 2023-04-11 at 16.24.58.jpeg"/>
          <p:cNvPicPr/>
          <p:nvPr/>
        </p:nvPicPr>
        <p:blipFill>
          <a:blip r:embed="rId6"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214546" y="4572008"/>
            <a:ext cx="2000264" cy="1357322"/>
          </a:xfrm>
          <a:prstGeom prst="rect">
            <a:avLst/>
          </a:prstGeom>
          <a:noFill/>
          <a:ln>
            <a:noFill/>
          </a:ln>
        </p:spPr>
      </p:pic>
      <p:sp>
        <p:nvSpPr>
          <p:cNvPr id="8" name="Прямоугольник 7"/>
          <p:cNvSpPr/>
          <p:nvPr/>
        </p:nvSpPr>
        <p:spPr>
          <a:xfrm>
            <a:off x="285688" y="0"/>
            <a:ext cx="8858312" cy="1477328"/>
          </a:xfrm>
          <a:prstGeom prst="rect">
            <a:avLst/>
          </a:prstGeom>
          <a:solidFill>
            <a:schemeClr val="accent6">
              <a:lumMod val="40000"/>
              <a:lumOff val="60000"/>
            </a:schemeClr>
          </a:solidFill>
        </p:spPr>
        <p:txBody>
          <a:bodyPr wrap="square">
            <a:spAutoFit/>
          </a:bodyPr>
          <a:lstStyle/>
          <a:p>
            <a:pPr algn="ctr"/>
            <a:r>
              <a:rPr lang="kk-KZ" b="1" dirty="0" smtClean="0"/>
              <a:t>2023жылдың наурыз айы студенттері арасында құқықбұзушылықтың алдын алу мақсатында ЖАСӨСПІРІМ,ЗАҢ,ҚАУІПСІЗДІК! тақырыбында айлық іс-шара ұйымдастырылды.</a:t>
            </a:r>
            <a:r>
              <a:rPr lang="ru-RU" b="1" dirty="0" smtClean="0"/>
              <a:t> </a:t>
            </a:r>
            <a:r>
              <a:rPr lang="ru-RU" b="1" dirty="0" err="1" smtClean="0"/>
              <a:t>Айлық </a:t>
            </a:r>
            <a:r>
              <a:rPr lang="ru-RU" b="1" dirty="0" smtClean="0"/>
              <a:t>шара </a:t>
            </a:r>
            <a:r>
              <a:rPr lang="ru-RU" b="1" dirty="0" err="1" smtClean="0"/>
              <a:t>барысында</a:t>
            </a:r>
            <a:r>
              <a:rPr lang="ru-RU" b="1" dirty="0" smtClean="0"/>
              <a:t> </a:t>
            </a:r>
            <a:r>
              <a:rPr lang="kk-KZ" b="1" dirty="0" smtClean="0"/>
              <a:t>ө</a:t>
            </a:r>
            <a:r>
              <a:rPr lang="kk-KZ" dirty="0" smtClean="0"/>
              <a:t>з міндеттерін дұрыс орындамайтын ата-аналармен жеке әңгіме. Балалардың құқық бұзушылық жасағаны үшін ата-ананың жауапкершілігі түсіндірілді.</a:t>
            </a:r>
            <a:endParaRPr lang="ru-RU" dirty="0"/>
          </a:p>
        </p:txBody>
      </p:sp>
      <p:pic>
        <p:nvPicPr>
          <p:cNvPr id="9" name="Рисунок 8"/>
          <p:cNvPicPr/>
          <p:nvPr/>
        </p:nvPicPr>
        <p:blipFill>
          <a:blip r:embed="rId7"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14282" y="4572008"/>
            <a:ext cx="1928826" cy="1357322"/>
          </a:xfrm>
          <a:prstGeom prst="rect">
            <a:avLst/>
          </a:prstGeom>
          <a:noFill/>
        </p:spPr>
      </p:pic>
      <p:pic>
        <p:nvPicPr>
          <p:cNvPr id="10" name="Рисунок 9"/>
          <p:cNvPicPr/>
          <p:nvPr/>
        </p:nvPicPr>
        <p:blipFill>
          <a:blip r:embed="rId8">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500826" y="1571612"/>
            <a:ext cx="2500330" cy="1285884"/>
          </a:xfrm>
          <a:prstGeom prst="rect">
            <a:avLst/>
          </a:prstGeom>
          <a:noFill/>
        </p:spPr>
      </p:pic>
      <p:pic>
        <p:nvPicPr>
          <p:cNvPr id="11" name="Рисунок 10" descr="D:\Загрузки\WhatsApp Image 2023-04-03 at 14.46.31.jpeg"/>
          <p:cNvPicPr/>
          <p:nvPr/>
        </p:nvPicPr>
        <p:blipFill>
          <a:blip r:embed="rId9"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214546" y="2928934"/>
            <a:ext cx="2000264" cy="1571636"/>
          </a:xfrm>
          <a:prstGeom prst="rect">
            <a:avLst/>
          </a:prstGeom>
          <a:noFill/>
          <a:ln>
            <a:noFill/>
          </a:ln>
        </p:spPr>
      </p:pic>
      <p:pic>
        <p:nvPicPr>
          <p:cNvPr id="12" name="Рисунок 11"/>
          <p:cNvPicPr/>
          <p:nvPr/>
        </p:nvPicPr>
        <p:blipFill>
          <a:blip r:embed="rId10">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500826" y="2928934"/>
            <a:ext cx="2500330" cy="1571636"/>
          </a:xfrm>
          <a:prstGeom prst="rect">
            <a:avLst/>
          </a:prstGeom>
          <a:noFill/>
        </p:spPr>
      </p:pic>
      <p:pic>
        <p:nvPicPr>
          <p:cNvPr id="13" name="Рисунок 12" descr="C:\Users\007\Downloads\WhatsApp Image 2023-03-13 at 18.27.21.jpeg"/>
          <p:cNvPicPr/>
          <p:nvPr/>
        </p:nvPicPr>
        <p:blipFill>
          <a:blip r:embed="rId11" cstate="print"/>
          <a:srcRect/>
          <a:stretch>
            <a:fillRect/>
          </a:stretch>
        </p:blipFill>
        <p:spPr bwMode="auto">
          <a:xfrm>
            <a:off x="6500826" y="4572008"/>
            <a:ext cx="2500330" cy="1357322"/>
          </a:xfrm>
          <a:prstGeom prst="rect">
            <a:avLst/>
          </a:prstGeom>
          <a:noFill/>
          <a:ln w="9525">
            <a:noFill/>
            <a:miter lim="800000"/>
            <a:headEnd/>
            <a:tailEnd/>
          </a:ln>
        </p:spPr>
      </p:pic>
      <p:pic>
        <p:nvPicPr>
          <p:cNvPr id="14" name="Рисунок 13" descr="C:\Users\007\Downloads\WhatsApp Image 2023-03-28 at 17.05.01 (1).jpeg"/>
          <p:cNvPicPr/>
          <p:nvPr/>
        </p:nvPicPr>
        <p:blipFill>
          <a:blip r:embed="rId12"/>
          <a:srcRect l="18543" t="32028" r="11165" b="3917"/>
          <a:stretch>
            <a:fillRect/>
          </a:stretch>
        </p:blipFill>
        <p:spPr bwMode="auto">
          <a:xfrm>
            <a:off x="4286248" y="2928934"/>
            <a:ext cx="2143140" cy="1571636"/>
          </a:xfrm>
          <a:prstGeom prst="rect">
            <a:avLst/>
          </a:prstGeom>
          <a:noFill/>
          <a:ln w="9525">
            <a:noFill/>
            <a:miter lim="800000"/>
            <a:headEnd/>
            <a:tailEnd/>
          </a:ln>
        </p:spPr>
      </p:pic>
      <p:pic>
        <p:nvPicPr>
          <p:cNvPr id="15" name="Рисунок 14" descr="C:\Users\007\Downloads\WhatsApp Image 2023-01-30 at 20.22.27.jpeg"/>
          <p:cNvPicPr/>
          <p:nvPr/>
        </p:nvPicPr>
        <p:blipFill>
          <a:blip r:embed="rId13" cstate="print"/>
          <a:srcRect/>
          <a:stretch>
            <a:fillRect/>
          </a:stretch>
        </p:blipFill>
        <p:spPr bwMode="auto">
          <a:xfrm>
            <a:off x="4286248" y="4572008"/>
            <a:ext cx="2111231" cy="1357322"/>
          </a:xfrm>
          <a:prstGeom prst="rect">
            <a:avLst/>
          </a:prstGeom>
          <a:noFill/>
          <a:ln w="9525">
            <a:noFill/>
            <a:miter lim="800000"/>
            <a:headEnd/>
            <a:tailEnd/>
          </a:ln>
        </p:spPr>
      </p:pic>
      <p:sp>
        <p:nvSpPr>
          <p:cNvPr id="16" name="Прямоугольник 15"/>
          <p:cNvSpPr/>
          <p:nvPr/>
        </p:nvSpPr>
        <p:spPr>
          <a:xfrm>
            <a:off x="0" y="6027003"/>
            <a:ext cx="9144000" cy="830997"/>
          </a:xfrm>
          <a:prstGeom prst="rect">
            <a:avLst/>
          </a:prstGeom>
          <a:solidFill>
            <a:schemeClr val="accent6">
              <a:lumMod val="40000"/>
              <a:lumOff val="60000"/>
            </a:schemeClr>
          </a:solidFill>
        </p:spPr>
        <p:txBody>
          <a:bodyPr wrap="square">
            <a:spAutoFit/>
          </a:bodyPr>
          <a:lstStyle/>
          <a:p>
            <a:pPr algn="ctr"/>
            <a:r>
              <a:rPr lang="kk-KZ" sz="1600" b="1" dirty="0" smtClean="0">
                <a:latin typeface="Times New Roman" pitchFamily="18" charset="0"/>
                <a:cs typeface="Times New Roman" pitchFamily="18" charset="0"/>
              </a:rPr>
              <a:t>Н.Лепесбаеваға , М.Дуйсенбиеваға , С.Байшуакова, М.Шалкебаева  ҚР Әкімшілік құқық бұзушылық туралы Кодексінің 127 бабы 1-бөлігімен және осы Коденкстің 435 бабы 1-бөлігімен әкімшілік хаттама толтырылды.</a:t>
            </a:r>
            <a:endParaRPr lang="ru-RU" sz="1600" b="1"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5F6EAEA-DB3A-4615-9D60-F53819CF1B33}" type="slidenum">
              <a:rPr lang="en-US" altLang="ru-RU" smtClean="0">
                <a:solidFill>
                  <a:srgbClr val="5FCBEF"/>
                </a:solidFill>
              </a:rPr>
              <a:pPr/>
              <a:t>34</a:t>
            </a:fld>
            <a:endParaRPr lang="en-US" altLang="ru-RU">
              <a:solidFill>
                <a:srgbClr val="5FCBEF"/>
              </a:solidFill>
            </a:endParaRPr>
          </a:p>
        </p:txBody>
      </p:sp>
      <p:sp>
        <p:nvSpPr>
          <p:cNvPr id="3" name="Прямоугольник 2"/>
          <p:cNvSpPr/>
          <p:nvPr/>
        </p:nvSpPr>
        <p:spPr>
          <a:xfrm>
            <a:off x="0" y="0"/>
            <a:ext cx="9144000" cy="2092881"/>
          </a:xfrm>
          <a:prstGeom prst="rect">
            <a:avLst/>
          </a:prstGeom>
          <a:solidFill>
            <a:schemeClr val="accent1">
              <a:lumMod val="60000"/>
              <a:lumOff val="40000"/>
            </a:schemeClr>
          </a:solidFill>
        </p:spPr>
        <p:txBody>
          <a:bodyPr wrap="square">
            <a:spAutoFit/>
          </a:bodyPr>
          <a:lstStyle/>
          <a:p>
            <a:pPr algn="ctr"/>
            <a:r>
              <a:rPr lang="kk-KZ" sz="1600" b="1" dirty="0" smtClean="0">
                <a:latin typeface="Times New Roman" pitchFamily="18" charset="0"/>
                <a:cs typeface="Times New Roman" pitchFamily="18" charset="0"/>
              </a:rPr>
              <a:t>10-31 сәуір аралығында “Жетістіктер баспалдағы” атты акция аясында ұйымдастырылған жоспарға сәйкес  “Құқық бұзушылыққа бейім, девиантты мінез-құлықты, тәртібі қиын, құқық бұзушылыққа бейім агрессивті мінез-құлықтағы студенттермен жеке түзету профилактикалық жұмыстарын жүргізу, АІІБ-нің профилактикалық  және колледжішілік есепте тұрған студенттермен жүргізілген психологиялық қызмет психодиагностикалық, консультациялық, ағартушылық-профилактикалық, түзету-дамытушылық және әлеуметтік-диспетчерлік бағытта жүргізілген жұмыстар</a:t>
            </a:r>
            <a:endParaRPr lang="ru-RU" sz="1600" b="1" dirty="0" smtClean="0">
              <a:latin typeface="Times New Roman" pitchFamily="18" charset="0"/>
              <a:cs typeface="Times New Roman" pitchFamily="18" charset="0"/>
            </a:endParaRPr>
          </a:p>
          <a:p>
            <a:pPr algn="ctr"/>
            <a:endParaRPr lang="ru-RU" dirty="0">
              <a:latin typeface="Times New Roman" pitchFamily="18" charset="0"/>
              <a:cs typeface="Times New Roman" pitchFamily="18" charset="0"/>
            </a:endParaRPr>
          </a:p>
        </p:txBody>
      </p:sp>
      <p:pic>
        <p:nvPicPr>
          <p:cNvPr id="4" name="Рисунок 3"/>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42844" y="1857364"/>
            <a:ext cx="2357454" cy="1428760"/>
          </a:xfrm>
          <a:prstGeom prst="rect">
            <a:avLst/>
          </a:prstGeom>
          <a:noFill/>
        </p:spPr>
      </p:pic>
      <p:pic>
        <p:nvPicPr>
          <p:cNvPr id="6" name="Рисунок 5" descr="D:\Загрузки\WhatsApp Image 2023-04-03 at 11.18.02.jpe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571737" y="1857364"/>
            <a:ext cx="2214578" cy="1432516"/>
          </a:xfrm>
          <a:prstGeom prst="rect">
            <a:avLst/>
          </a:prstGeom>
          <a:noFill/>
          <a:ln>
            <a:noFill/>
          </a:ln>
        </p:spPr>
      </p:pic>
      <p:pic>
        <p:nvPicPr>
          <p:cNvPr id="7" name="Рисунок 6" descr="D:\Загрузки\WhatsApp Image 2023-04-03 at 11.18.03.jpeg"/>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857752" y="1857365"/>
            <a:ext cx="2071702" cy="1428759"/>
          </a:xfrm>
          <a:prstGeom prst="rect">
            <a:avLst/>
          </a:prstGeom>
          <a:noFill/>
          <a:ln>
            <a:noFill/>
          </a:ln>
        </p:spPr>
      </p:pic>
      <p:pic>
        <p:nvPicPr>
          <p:cNvPr id="8" name="Рисунок 7" descr="D:\Загрузки\WhatsApp Image 2023-04-03 at 11.18.04.jpeg"/>
          <p:cNvPicPr/>
          <p:nvPr/>
        </p:nvPicPr>
        <p:blipFill>
          <a:blip r:embed="rId5"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000892" y="1857364"/>
            <a:ext cx="1996171" cy="1428760"/>
          </a:xfrm>
          <a:prstGeom prst="rect">
            <a:avLst/>
          </a:prstGeom>
          <a:noFill/>
          <a:ln>
            <a:noFill/>
          </a:ln>
        </p:spPr>
      </p:pic>
      <p:pic>
        <p:nvPicPr>
          <p:cNvPr id="9" name="Рисунок 8" descr="C:\Users\user\Downloads\WhatsApp Image 2023-04-03 at 15.51.20.jpeg"/>
          <p:cNvPicPr/>
          <p:nvPr/>
        </p:nvPicPr>
        <p:blipFill>
          <a:blip r:embed="rId6"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b="19231"/>
          <a:stretch>
            <a:fillRect/>
          </a:stretch>
        </p:blipFill>
        <p:spPr bwMode="auto">
          <a:xfrm>
            <a:off x="142845" y="3357563"/>
            <a:ext cx="2357454" cy="1500197"/>
          </a:xfrm>
          <a:prstGeom prst="rect">
            <a:avLst/>
          </a:prstGeom>
          <a:noFill/>
          <a:ln>
            <a:noFill/>
          </a:ln>
        </p:spPr>
      </p:pic>
      <p:pic>
        <p:nvPicPr>
          <p:cNvPr id="10" name="Рисунок 9" descr="C:\Users\user\Desktop\Новая папка (5)\IMG_20230109_113527.jpg"/>
          <p:cNvPicPr/>
          <p:nvPr/>
        </p:nvPicPr>
        <p:blipFill>
          <a:blip r:embed="rId7"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rot="5400000">
            <a:off x="2928924" y="3000372"/>
            <a:ext cx="1500199" cy="2214579"/>
          </a:xfrm>
          <a:prstGeom prst="rect">
            <a:avLst/>
          </a:prstGeom>
          <a:noFill/>
          <a:ln>
            <a:noFill/>
          </a:ln>
        </p:spPr>
      </p:pic>
      <p:pic>
        <p:nvPicPr>
          <p:cNvPr id="11" name="Рисунок 10" descr="C:\Users\user\Downloads\WhatsApp Image 2023-02-15 at 18.49.11.jpeg"/>
          <p:cNvPicPr/>
          <p:nvPr/>
        </p:nvPicPr>
        <p:blipFill>
          <a:blip r:embed="rId8"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857753" y="3357562"/>
            <a:ext cx="2071701" cy="1500198"/>
          </a:xfrm>
          <a:prstGeom prst="rect">
            <a:avLst/>
          </a:prstGeom>
          <a:noFill/>
          <a:ln>
            <a:noFill/>
          </a:ln>
        </p:spPr>
      </p:pic>
      <p:pic>
        <p:nvPicPr>
          <p:cNvPr id="12" name="Рисунок 11" descr="C:\Users\007\Downloads\WhatsApp Image 2023-03-15 at 11.45.39.jpeg"/>
          <p:cNvPicPr/>
          <p:nvPr/>
        </p:nvPicPr>
        <p:blipFill>
          <a:blip r:embed="rId9" cstate="print"/>
          <a:srcRect/>
          <a:stretch>
            <a:fillRect/>
          </a:stretch>
        </p:blipFill>
        <p:spPr bwMode="auto">
          <a:xfrm>
            <a:off x="7000893" y="3357562"/>
            <a:ext cx="2000264" cy="1500198"/>
          </a:xfrm>
          <a:prstGeom prst="rect">
            <a:avLst/>
          </a:prstGeom>
          <a:noFill/>
          <a:ln w="9525">
            <a:noFill/>
            <a:miter lim="800000"/>
            <a:headEnd/>
            <a:tailEnd/>
          </a:ln>
        </p:spPr>
      </p:pic>
      <p:pic>
        <p:nvPicPr>
          <p:cNvPr id="13" name="Рисунок 12" descr="C:\Users\user\Downloads\WhatsApp Image 2023-04-11 at 15.12.39.jpeg"/>
          <p:cNvPicPr/>
          <p:nvPr/>
        </p:nvPicPr>
        <p:blipFill>
          <a:blip r:embed="rId10"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42844" y="4929198"/>
            <a:ext cx="2357454" cy="1500198"/>
          </a:xfrm>
          <a:prstGeom prst="rect">
            <a:avLst/>
          </a:prstGeom>
          <a:noFill/>
          <a:ln>
            <a:noFill/>
          </a:ln>
        </p:spPr>
      </p:pic>
      <p:pic>
        <p:nvPicPr>
          <p:cNvPr id="15" name="Рисунок 14" descr="D:\Рабочий стол\526bdf69-1ef1-4244-bb99-9d61da5db5c6.jpg"/>
          <p:cNvPicPr/>
          <p:nvPr/>
        </p:nvPicPr>
        <p:blipFill>
          <a:blip r:embed="rId11"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571736" y="4929198"/>
            <a:ext cx="2214578" cy="1500198"/>
          </a:xfrm>
          <a:prstGeom prst="rect">
            <a:avLst/>
          </a:prstGeom>
          <a:noFill/>
          <a:ln>
            <a:noFill/>
          </a:ln>
        </p:spPr>
      </p:pic>
      <p:pic>
        <p:nvPicPr>
          <p:cNvPr id="16" name="Рисунок 15" descr="D:\Рабочий стол\00d5e880-c6c1-42ba-8fe2-9b9694d5060f.jpg"/>
          <p:cNvPicPr/>
          <p:nvPr/>
        </p:nvPicPr>
        <p:blipFill>
          <a:blip r:embed="rId1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857752" y="4929198"/>
            <a:ext cx="2071702" cy="1500198"/>
          </a:xfrm>
          <a:prstGeom prst="rect">
            <a:avLst/>
          </a:prstGeom>
          <a:noFill/>
          <a:ln>
            <a:noFill/>
          </a:ln>
        </p:spPr>
      </p:pic>
      <p:pic>
        <p:nvPicPr>
          <p:cNvPr id="45057" name="Picture 1" descr="C:\Users\007\Desktop\АПБ, колледжішілік есептерде тұрған студенттермен жұмыс\Қаржаубай Саят\WhatsApp Image 2023-03-31 at 16.38.50.jpeg"/>
          <p:cNvPicPr>
            <a:picLocks noChangeAspect="1" noChangeArrowheads="1"/>
          </p:cNvPicPr>
          <p:nvPr/>
        </p:nvPicPr>
        <p:blipFill>
          <a:blip r:embed="rId13" cstate="print"/>
          <a:srcRect/>
          <a:stretch>
            <a:fillRect/>
          </a:stretch>
        </p:blipFill>
        <p:spPr bwMode="auto">
          <a:xfrm>
            <a:off x="7000892" y="4929198"/>
            <a:ext cx="2000264" cy="1500198"/>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5F6EAEA-DB3A-4615-9D60-F53819CF1B33}" type="slidenum">
              <a:rPr lang="en-US" altLang="ru-RU" smtClean="0">
                <a:solidFill>
                  <a:srgbClr val="5FCBEF"/>
                </a:solidFill>
              </a:rPr>
              <a:pPr/>
              <a:t>35</a:t>
            </a:fld>
            <a:endParaRPr lang="en-US" altLang="ru-RU">
              <a:solidFill>
                <a:srgbClr val="5FCBEF"/>
              </a:solidFill>
            </a:endParaRPr>
          </a:p>
        </p:txBody>
      </p:sp>
      <p:sp>
        <p:nvSpPr>
          <p:cNvPr id="43010" name="AutoShape 2" descr="blob:https://web.whatsapp.com/af5c3922-89e5-4e7b-bcdc-103ebd36aca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3011" name="Picture 3" descr="C:\Users\007\Downloads\WhatsApp Image 2023-04-12 at 14.36.03.jpeg"/>
          <p:cNvPicPr>
            <a:picLocks noChangeAspect="1" noChangeArrowheads="1"/>
          </p:cNvPicPr>
          <p:nvPr/>
        </p:nvPicPr>
        <p:blipFill>
          <a:blip r:embed="rId2"/>
          <a:srcRect b="28571"/>
          <a:stretch>
            <a:fillRect/>
          </a:stretch>
        </p:blipFill>
        <p:spPr bwMode="auto">
          <a:xfrm>
            <a:off x="3357554" y="1285860"/>
            <a:ext cx="2714644" cy="2357454"/>
          </a:xfrm>
          <a:prstGeom prst="rect">
            <a:avLst/>
          </a:prstGeom>
          <a:noFill/>
        </p:spPr>
      </p:pic>
      <p:pic>
        <p:nvPicPr>
          <p:cNvPr id="43013" name="Picture 5" descr="C:\Users\007\Downloads\WhatsApp Image 2023-04-12 at 14.36.04.jpeg"/>
          <p:cNvPicPr>
            <a:picLocks noChangeAspect="1" noChangeArrowheads="1"/>
          </p:cNvPicPr>
          <p:nvPr/>
        </p:nvPicPr>
        <p:blipFill>
          <a:blip r:embed="rId3"/>
          <a:srcRect/>
          <a:stretch>
            <a:fillRect/>
          </a:stretch>
        </p:blipFill>
        <p:spPr bwMode="auto">
          <a:xfrm>
            <a:off x="142844" y="1285860"/>
            <a:ext cx="3143272" cy="2357454"/>
          </a:xfrm>
          <a:prstGeom prst="rect">
            <a:avLst/>
          </a:prstGeom>
          <a:noFill/>
        </p:spPr>
      </p:pic>
      <p:pic>
        <p:nvPicPr>
          <p:cNvPr id="43014" name="Picture 6" descr="C:\Users\007\Downloads\WhatsApp Image 2023-04-12 at 14.36.05.jpeg"/>
          <p:cNvPicPr>
            <a:picLocks noChangeAspect="1" noChangeArrowheads="1"/>
          </p:cNvPicPr>
          <p:nvPr/>
        </p:nvPicPr>
        <p:blipFill>
          <a:blip r:embed="rId4"/>
          <a:srcRect b="8571"/>
          <a:stretch>
            <a:fillRect/>
          </a:stretch>
        </p:blipFill>
        <p:spPr bwMode="auto">
          <a:xfrm>
            <a:off x="6143636" y="1285860"/>
            <a:ext cx="2857520" cy="2357454"/>
          </a:xfrm>
          <a:prstGeom prst="rect">
            <a:avLst/>
          </a:prstGeom>
          <a:noFill/>
        </p:spPr>
      </p:pic>
      <p:sp>
        <p:nvSpPr>
          <p:cNvPr id="8" name="Прямоугольник 7"/>
          <p:cNvSpPr/>
          <p:nvPr/>
        </p:nvSpPr>
        <p:spPr>
          <a:xfrm>
            <a:off x="0" y="0"/>
            <a:ext cx="9144000" cy="1107996"/>
          </a:xfrm>
          <a:prstGeom prst="rect">
            <a:avLst/>
          </a:prstGeom>
          <a:solidFill>
            <a:srgbClr val="92D050"/>
          </a:solidFill>
        </p:spPr>
        <p:txBody>
          <a:bodyPr wrap="square">
            <a:spAutoFit/>
          </a:bodyPr>
          <a:lstStyle/>
          <a:p>
            <a:pPr algn="ctr"/>
            <a:r>
              <a:rPr lang="kk-KZ" sz="1600" b="1" dirty="0" smtClean="0">
                <a:latin typeface="Times New Roman" pitchFamily="18" charset="0"/>
                <a:cs typeface="Times New Roman" pitchFamily="18" charset="0"/>
              </a:rPr>
              <a:t>10-31 сәуір аралығында “Жетістіктер баспалдағы” атты акция аясында ұйымдастырылған жоспарға сәйкес  “Құқық бұзушылыққа бейім, девиантты мінез-құлықты, тәртібі қиын, құқық бұзушылыққа бейім агрессивті мінез-құлықтағы студенттермен жеке түзету профилактикалық жұмыстарын жүргізу, бос уақыттарын тиімді ұйымдастыру”</a:t>
            </a:r>
            <a:r>
              <a:rPr lang="kk-KZ" b="1" dirty="0" smtClean="0"/>
              <a:t>. </a:t>
            </a:r>
            <a:endParaRPr lang="ru-RU" b="1" dirty="0"/>
          </a:p>
        </p:txBody>
      </p:sp>
      <p:pic>
        <p:nvPicPr>
          <p:cNvPr id="10" name="Picture 3" descr="C:\Users\007\Downloads\WhatsApp Image 2023-04-12 at 15.21.23.jpeg"/>
          <p:cNvPicPr>
            <a:picLocks noChangeAspect="1" noChangeArrowheads="1"/>
          </p:cNvPicPr>
          <p:nvPr/>
        </p:nvPicPr>
        <p:blipFill>
          <a:blip r:embed="rId5" cstate="print"/>
          <a:srcRect/>
          <a:stretch>
            <a:fillRect/>
          </a:stretch>
        </p:blipFill>
        <p:spPr bwMode="auto">
          <a:xfrm>
            <a:off x="142844" y="3786190"/>
            <a:ext cx="3100461" cy="2214578"/>
          </a:xfrm>
          <a:prstGeom prst="rect">
            <a:avLst/>
          </a:prstGeom>
          <a:noFill/>
        </p:spPr>
      </p:pic>
      <p:pic>
        <p:nvPicPr>
          <p:cNvPr id="43016" name="Picture 8" descr="C:\Users\007\Downloads\WhatsApp Image 2023-04-12 at 15.21.19.jpeg"/>
          <p:cNvPicPr>
            <a:picLocks noChangeAspect="1" noChangeArrowheads="1"/>
          </p:cNvPicPr>
          <p:nvPr/>
        </p:nvPicPr>
        <p:blipFill>
          <a:blip r:embed="rId6"/>
          <a:srcRect/>
          <a:stretch>
            <a:fillRect/>
          </a:stretch>
        </p:blipFill>
        <p:spPr bwMode="auto">
          <a:xfrm>
            <a:off x="3286116" y="3786190"/>
            <a:ext cx="2786082" cy="2214578"/>
          </a:xfrm>
          <a:prstGeom prst="rect">
            <a:avLst/>
          </a:prstGeom>
          <a:noFill/>
        </p:spPr>
      </p:pic>
      <p:pic>
        <p:nvPicPr>
          <p:cNvPr id="43018" name="Picture 10" descr="C:\Users\007\Downloads\WhatsApp Image 2023-04-12 at 15.33.56.jpeg"/>
          <p:cNvPicPr>
            <a:picLocks noChangeAspect="1" noChangeArrowheads="1"/>
          </p:cNvPicPr>
          <p:nvPr/>
        </p:nvPicPr>
        <p:blipFill>
          <a:blip r:embed="rId7" cstate="print"/>
          <a:srcRect/>
          <a:stretch>
            <a:fillRect/>
          </a:stretch>
        </p:blipFill>
        <p:spPr bwMode="auto">
          <a:xfrm>
            <a:off x="6143636" y="3786190"/>
            <a:ext cx="2857520" cy="2214578"/>
          </a:xfrm>
          <a:prstGeom prst="rect">
            <a:avLst/>
          </a:prstGeom>
          <a:noFill/>
        </p:spPr>
      </p:pic>
      <p:sp>
        <p:nvSpPr>
          <p:cNvPr id="11" name="Прямоугольник 10"/>
          <p:cNvSpPr/>
          <p:nvPr/>
        </p:nvSpPr>
        <p:spPr>
          <a:xfrm>
            <a:off x="0" y="6072206"/>
            <a:ext cx="9144000" cy="584775"/>
          </a:xfrm>
          <a:prstGeom prst="rect">
            <a:avLst/>
          </a:prstGeom>
          <a:solidFill>
            <a:srgbClr val="92D050"/>
          </a:solidFill>
        </p:spPr>
        <p:txBody>
          <a:bodyPr wrap="square">
            <a:spAutoFit/>
          </a:bodyPr>
          <a:lstStyle/>
          <a:p>
            <a:pPr algn="ctr"/>
            <a:r>
              <a:rPr lang="kk-KZ" sz="1600" b="1" dirty="0" smtClean="0">
                <a:latin typeface="Times New Roman" pitchFamily="18" charset="0"/>
                <a:cs typeface="Times New Roman" pitchFamily="18" charset="0"/>
              </a:rPr>
              <a:t>Ата-аналарға, студенттерге құқықтық сауаттылық, педагогикалық,психологиялық ақыл кеңестер берілді. </a:t>
            </a:r>
            <a:endParaRPr lang="ru-RU" sz="1600" b="1"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5F6EAEA-DB3A-4615-9D60-F53819CF1B33}" type="slidenum">
              <a:rPr lang="en-US" altLang="ru-RU" smtClean="0">
                <a:solidFill>
                  <a:srgbClr val="5FCBEF"/>
                </a:solidFill>
              </a:rPr>
              <a:pPr/>
              <a:t>36</a:t>
            </a:fld>
            <a:endParaRPr lang="en-US" altLang="ru-RU">
              <a:solidFill>
                <a:srgbClr val="5FCBEF"/>
              </a:solidFill>
            </a:endParaRPr>
          </a:p>
        </p:txBody>
      </p:sp>
      <p:pic>
        <p:nvPicPr>
          <p:cNvPr id="44033" name="Picture 1" descr="C:\Users\007\Downloads\WhatsApp Image 2023-04-12 at 15.21.16.jpeg"/>
          <p:cNvPicPr>
            <a:picLocks noChangeAspect="1" noChangeArrowheads="1"/>
          </p:cNvPicPr>
          <p:nvPr/>
        </p:nvPicPr>
        <p:blipFill>
          <a:blip r:embed="rId2" cstate="print"/>
          <a:srcRect/>
          <a:stretch>
            <a:fillRect/>
          </a:stretch>
        </p:blipFill>
        <p:spPr bwMode="auto">
          <a:xfrm>
            <a:off x="142845" y="1071546"/>
            <a:ext cx="2214578" cy="1857388"/>
          </a:xfrm>
          <a:prstGeom prst="rect">
            <a:avLst/>
          </a:prstGeom>
          <a:noFill/>
        </p:spPr>
      </p:pic>
      <p:pic>
        <p:nvPicPr>
          <p:cNvPr id="4" name="Picture 7" descr="C:\Users\007\Downloads\WhatsApp Image 2023-04-12 at 15.21.15.jpeg"/>
          <p:cNvPicPr>
            <a:picLocks noChangeAspect="1" noChangeArrowheads="1"/>
          </p:cNvPicPr>
          <p:nvPr/>
        </p:nvPicPr>
        <p:blipFill>
          <a:blip r:embed="rId3" cstate="print"/>
          <a:srcRect t="18750" b="13541"/>
          <a:stretch>
            <a:fillRect/>
          </a:stretch>
        </p:blipFill>
        <p:spPr bwMode="auto">
          <a:xfrm>
            <a:off x="142844" y="4572008"/>
            <a:ext cx="2214578" cy="1785950"/>
          </a:xfrm>
          <a:prstGeom prst="rect">
            <a:avLst/>
          </a:prstGeom>
          <a:noFill/>
        </p:spPr>
      </p:pic>
      <p:pic>
        <p:nvPicPr>
          <p:cNvPr id="44034" name="Picture 2" descr="C:\Users\007\Downloads\WhatsApp Image 2023-04-12 at 15.21.18.jpeg"/>
          <p:cNvPicPr>
            <a:picLocks noChangeAspect="1" noChangeArrowheads="1"/>
          </p:cNvPicPr>
          <p:nvPr/>
        </p:nvPicPr>
        <p:blipFill>
          <a:blip r:embed="rId4" cstate="print"/>
          <a:srcRect/>
          <a:stretch>
            <a:fillRect/>
          </a:stretch>
        </p:blipFill>
        <p:spPr bwMode="auto">
          <a:xfrm>
            <a:off x="6943354" y="1071546"/>
            <a:ext cx="2057802" cy="1857388"/>
          </a:xfrm>
          <a:prstGeom prst="rect">
            <a:avLst/>
          </a:prstGeom>
          <a:noFill/>
        </p:spPr>
      </p:pic>
      <p:sp>
        <p:nvSpPr>
          <p:cNvPr id="7" name="Прямоугольник 6"/>
          <p:cNvSpPr/>
          <p:nvPr/>
        </p:nvSpPr>
        <p:spPr>
          <a:xfrm>
            <a:off x="0" y="0"/>
            <a:ext cx="9144000" cy="1015663"/>
          </a:xfrm>
          <a:prstGeom prst="rect">
            <a:avLst/>
          </a:prstGeom>
          <a:solidFill>
            <a:srgbClr val="FFC000"/>
          </a:solidFill>
        </p:spPr>
        <p:txBody>
          <a:bodyPr wrap="square">
            <a:spAutoFit/>
          </a:bodyPr>
          <a:lstStyle/>
          <a:p>
            <a:pPr algn="ctr"/>
            <a:r>
              <a:rPr lang="kk-KZ" sz="1500" b="1" dirty="0" smtClean="0">
                <a:latin typeface="Times New Roman" pitchFamily="18" charset="0"/>
                <a:cs typeface="Times New Roman" pitchFamily="18" charset="0"/>
              </a:rPr>
              <a:t>10-31 сәуір аралығында “Жетістіктер баспалдағы” атты акция аясында ұйымдастырылған жоспарға сәйкес “Себепсіз сабаққа келмеген, сабақтан себепсіз кетіп қалатын студенттерді анықтау, ата-аналарымен заңды өкілдерімен кездесу, тұрғылықты жеріне бару. Студенттер тізімі және оларды түзету профилактикалық жұмыстар жүргізу</a:t>
            </a:r>
            <a:endParaRPr lang="ru-RU" sz="1500" b="1" dirty="0">
              <a:latin typeface="Times New Roman" pitchFamily="18" charset="0"/>
              <a:cs typeface="Times New Roman" pitchFamily="18" charset="0"/>
            </a:endParaRPr>
          </a:p>
        </p:txBody>
      </p:sp>
      <p:pic>
        <p:nvPicPr>
          <p:cNvPr id="44036" name="Picture 4" descr="C:\Users\007\Downloads\WhatsApp Image 2023-04-12 at 15.21.22.jpeg"/>
          <p:cNvPicPr>
            <a:picLocks noChangeAspect="1" noChangeArrowheads="1"/>
          </p:cNvPicPr>
          <p:nvPr/>
        </p:nvPicPr>
        <p:blipFill>
          <a:blip r:embed="rId5" cstate="print"/>
          <a:srcRect r="20312" b="21874"/>
          <a:stretch>
            <a:fillRect/>
          </a:stretch>
        </p:blipFill>
        <p:spPr bwMode="auto">
          <a:xfrm>
            <a:off x="142844" y="3000372"/>
            <a:ext cx="2214578" cy="1500198"/>
          </a:xfrm>
          <a:prstGeom prst="rect">
            <a:avLst/>
          </a:prstGeom>
          <a:noFill/>
        </p:spPr>
      </p:pic>
      <p:pic>
        <p:nvPicPr>
          <p:cNvPr id="44037" name="Picture 5" descr="C:\Users\007\Downloads\WhatsApp Image 2023-04-12 at 15.21.22 (1).jpeg"/>
          <p:cNvPicPr>
            <a:picLocks noChangeAspect="1" noChangeArrowheads="1"/>
          </p:cNvPicPr>
          <p:nvPr/>
        </p:nvPicPr>
        <p:blipFill>
          <a:blip r:embed="rId6" cstate="print"/>
          <a:srcRect/>
          <a:stretch>
            <a:fillRect/>
          </a:stretch>
        </p:blipFill>
        <p:spPr bwMode="auto">
          <a:xfrm>
            <a:off x="2428860" y="3000372"/>
            <a:ext cx="2214578" cy="1500198"/>
          </a:xfrm>
          <a:prstGeom prst="rect">
            <a:avLst/>
          </a:prstGeom>
          <a:noFill/>
        </p:spPr>
      </p:pic>
      <p:pic>
        <p:nvPicPr>
          <p:cNvPr id="44038" name="Picture 6" descr="C:\Users\007\Downloads\WhatsApp Image 2023-04-12 at 15.33.54.jpeg"/>
          <p:cNvPicPr>
            <a:picLocks noChangeAspect="1" noChangeArrowheads="1"/>
          </p:cNvPicPr>
          <p:nvPr/>
        </p:nvPicPr>
        <p:blipFill>
          <a:blip r:embed="rId7" cstate="print"/>
          <a:srcRect/>
          <a:stretch>
            <a:fillRect/>
          </a:stretch>
        </p:blipFill>
        <p:spPr bwMode="auto">
          <a:xfrm>
            <a:off x="4714876" y="1071546"/>
            <a:ext cx="2143140" cy="1857388"/>
          </a:xfrm>
          <a:prstGeom prst="rect">
            <a:avLst/>
          </a:prstGeom>
          <a:noFill/>
        </p:spPr>
      </p:pic>
      <p:pic>
        <p:nvPicPr>
          <p:cNvPr id="44039" name="Picture 7" descr="C:\Users\007\Downloads\WhatsApp Image 2023-04-12 at 15.33.55.jpeg"/>
          <p:cNvPicPr>
            <a:picLocks noChangeAspect="1" noChangeArrowheads="1"/>
          </p:cNvPicPr>
          <p:nvPr/>
        </p:nvPicPr>
        <p:blipFill>
          <a:blip r:embed="rId8" cstate="print"/>
          <a:srcRect/>
          <a:stretch>
            <a:fillRect/>
          </a:stretch>
        </p:blipFill>
        <p:spPr bwMode="auto">
          <a:xfrm>
            <a:off x="2428860" y="1071546"/>
            <a:ext cx="2214578" cy="1857388"/>
          </a:xfrm>
          <a:prstGeom prst="rect">
            <a:avLst/>
          </a:prstGeom>
          <a:noFill/>
        </p:spPr>
      </p:pic>
      <p:pic>
        <p:nvPicPr>
          <p:cNvPr id="44040" name="Picture 8" descr="C:\Users\007\Downloads\WhatsApp Image 2023-04-12 at 15.34.00.jpeg"/>
          <p:cNvPicPr>
            <a:picLocks noChangeAspect="1" noChangeArrowheads="1"/>
          </p:cNvPicPr>
          <p:nvPr/>
        </p:nvPicPr>
        <p:blipFill>
          <a:blip r:embed="rId9" cstate="print"/>
          <a:srcRect/>
          <a:stretch>
            <a:fillRect/>
          </a:stretch>
        </p:blipFill>
        <p:spPr bwMode="auto">
          <a:xfrm>
            <a:off x="2428860" y="4572008"/>
            <a:ext cx="2214578" cy="1785950"/>
          </a:xfrm>
          <a:prstGeom prst="rect">
            <a:avLst/>
          </a:prstGeom>
          <a:noFill/>
        </p:spPr>
      </p:pic>
      <p:pic>
        <p:nvPicPr>
          <p:cNvPr id="44041" name="Picture 9" descr="C:\Users\007\Downloads\WhatsApp Image 2023-04-12 at 15.42.02.jpeg"/>
          <p:cNvPicPr>
            <a:picLocks noChangeAspect="1" noChangeArrowheads="1"/>
          </p:cNvPicPr>
          <p:nvPr/>
        </p:nvPicPr>
        <p:blipFill>
          <a:blip r:embed="rId10" cstate="print"/>
          <a:srcRect b="21621"/>
          <a:stretch>
            <a:fillRect/>
          </a:stretch>
        </p:blipFill>
        <p:spPr bwMode="auto">
          <a:xfrm>
            <a:off x="6929454" y="3000372"/>
            <a:ext cx="2071702" cy="1500198"/>
          </a:xfrm>
          <a:prstGeom prst="rect">
            <a:avLst/>
          </a:prstGeom>
          <a:noFill/>
        </p:spPr>
      </p:pic>
      <p:pic>
        <p:nvPicPr>
          <p:cNvPr id="44042" name="Picture 10" descr="C:\Users\007\Downloads\WhatsApp Image 2023-04-12 at 15.42.01.jpeg"/>
          <p:cNvPicPr>
            <a:picLocks noChangeAspect="1" noChangeArrowheads="1"/>
          </p:cNvPicPr>
          <p:nvPr/>
        </p:nvPicPr>
        <p:blipFill>
          <a:blip r:embed="rId11" cstate="print"/>
          <a:srcRect/>
          <a:stretch>
            <a:fillRect/>
          </a:stretch>
        </p:blipFill>
        <p:spPr bwMode="auto">
          <a:xfrm>
            <a:off x="4714876" y="3000372"/>
            <a:ext cx="2143140" cy="1500198"/>
          </a:xfrm>
          <a:prstGeom prst="rect">
            <a:avLst/>
          </a:prstGeom>
          <a:noFill/>
        </p:spPr>
      </p:pic>
      <p:pic>
        <p:nvPicPr>
          <p:cNvPr id="44043" name="Picture 11" descr="C:\Users\007\Downloads\WhatsApp Image 2023-04-12 at 15.42.01 (1).jpeg"/>
          <p:cNvPicPr>
            <a:picLocks noChangeAspect="1" noChangeArrowheads="1"/>
          </p:cNvPicPr>
          <p:nvPr/>
        </p:nvPicPr>
        <p:blipFill>
          <a:blip r:embed="rId12" cstate="print"/>
          <a:srcRect/>
          <a:stretch>
            <a:fillRect/>
          </a:stretch>
        </p:blipFill>
        <p:spPr bwMode="auto">
          <a:xfrm>
            <a:off x="4714876" y="4572008"/>
            <a:ext cx="2143140" cy="1785950"/>
          </a:xfrm>
          <a:prstGeom prst="rect">
            <a:avLst/>
          </a:prstGeom>
          <a:noFill/>
        </p:spPr>
      </p:pic>
      <p:pic>
        <p:nvPicPr>
          <p:cNvPr id="16" name="Рисунок 15" descr="C:\Users\user\Downloads\WhatsApp Image 2023-04-11 at 15.12.37.jpeg"/>
          <p:cNvPicPr/>
          <p:nvPr/>
        </p:nvPicPr>
        <p:blipFill>
          <a:blip r:embed="rId1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t="14117"/>
          <a:stretch>
            <a:fillRect/>
          </a:stretch>
        </p:blipFill>
        <p:spPr bwMode="auto">
          <a:xfrm>
            <a:off x="7000892" y="4572008"/>
            <a:ext cx="2000264" cy="17859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42852"/>
            <a:ext cx="9001156" cy="1000132"/>
          </a:xfrm>
          <a:solidFill>
            <a:schemeClr val="bg2"/>
          </a:solidFill>
        </p:spPr>
        <p:txBody>
          <a:bodyPr>
            <a:normAutofit/>
          </a:bodyPr>
          <a:lstStyle/>
          <a:p>
            <a:pPr algn="ctr"/>
            <a:r>
              <a:rPr lang="ru-RU" sz="1400" b="1" dirty="0" smtClean="0">
                <a:solidFill>
                  <a:srgbClr val="002060"/>
                </a:solidFill>
                <a:latin typeface="Times New Roman" pitchFamily="18" charset="0"/>
                <a:cs typeface="Times New Roman" pitchFamily="18" charset="0"/>
              </a:rPr>
              <a:t>2023 </a:t>
            </a:r>
            <a:r>
              <a:rPr lang="ru-RU" sz="1400" b="1" dirty="0" err="1" smtClean="0">
                <a:solidFill>
                  <a:srgbClr val="002060"/>
                </a:solidFill>
                <a:latin typeface="Times New Roman" pitchFamily="18" charset="0"/>
                <a:cs typeface="Times New Roman" pitchFamily="18" charset="0"/>
              </a:rPr>
              <a:t>жылдың сәуір айының </a:t>
            </a:r>
            <a:r>
              <a:rPr lang="ru-RU" sz="1400" b="1" dirty="0" smtClean="0">
                <a:solidFill>
                  <a:srgbClr val="002060"/>
                </a:solidFill>
                <a:latin typeface="Times New Roman" pitchFamily="18" charset="0"/>
                <a:cs typeface="Times New Roman" pitchFamily="18" charset="0"/>
              </a:rPr>
              <a:t>12 </a:t>
            </a:r>
            <a:r>
              <a:rPr lang="ru-RU" sz="1400" b="1" dirty="0" err="1" smtClean="0">
                <a:solidFill>
                  <a:srgbClr val="002060"/>
                </a:solidFill>
                <a:latin typeface="Times New Roman" pitchFamily="18" charset="0"/>
                <a:cs typeface="Times New Roman" pitchFamily="18" charset="0"/>
              </a:rPr>
              <a:t>күні </a:t>
            </a:r>
            <a:r>
              <a:rPr lang="ru-RU" sz="1400" b="1" dirty="0" smtClean="0">
                <a:solidFill>
                  <a:srgbClr val="002060"/>
                </a:solidFill>
                <a:latin typeface="Times New Roman" pitchFamily="18" charset="0"/>
                <a:cs typeface="Times New Roman" pitchFamily="18" charset="0"/>
              </a:rPr>
              <a:t>-  Шахмат </a:t>
            </a:r>
            <a:r>
              <a:rPr lang="ru-RU" sz="1400" b="1" dirty="0" err="1" smtClean="0">
                <a:solidFill>
                  <a:srgbClr val="002060"/>
                </a:solidFill>
                <a:latin typeface="Times New Roman" pitchFamily="18" charset="0"/>
                <a:cs typeface="Times New Roman" pitchFamily="18" charset="0"/>
              </a:rPr>
              <a:t>арқылы студенттердің зияткерлік</a:t>
            </a:r>
            <a:r>
              <a:rPr lang="ru-RU" sz="1400" b="1" dirty="0" smtClean="0">
                <a:solidFill>
                  <a:srgbClr val="002060"/>
                </a:solidFill>
                <a:latin typeface="Times New Roman" pitchFamily="18" charset="0"/>
                <a:cs typeface="Times New Roman" pitchFamily="18" charset="0"/>
              </a:rPr>
              <a:t> </a:t>
            </a:r>
            <a:r>
              <a:rPr lang="ru-RU" sz="1400" b="1" dirty="0" err="1" smtClean="0">
                <a:solidFill>
                  <a:srgbClr val="002060"/>
                </a:solidFill>
                <a:latin typeface="Times New Roman" pitchFamily="18" charset="0"/>
                <a:cs typeface="Times New Roman" pitchFamily="18" charset="0"/>
              </a:rPr>
              <a:t>және ақыл-ой қабілеттерін дамыту</a:t>
            </a:r>
            <a:r>
              <a:rPr lang="ru-RU" sz="1400" b="1" dirty="0" smtClean="0">
                <a:solidFill>
                  <a:srgbClr val="002060"/>
                </a:solidFill>
                <a:latin typeface="Times New Roman" pitchFamily="18" charset="0"/>
                <a:cs typeface="Times New Roman" pitchFamily="18" charset="0"/>
              </a:rPr>
              <a:t> </a:t>
            </a:r>
            <a:r>
              <a:rPr lang="ru-RU" sz="1400" b="1" dirty="0" err="1" smtClean="0">
                <a:solidFill>
                  <a:srgbClr val="002060"/>
                </a:solidFill>
                <a:latin typeface="Times New Roman" pitchFamily="18" charset="0"/>
                <a:cs typeface="Times New Roman" pitchFamily="18" charset="0"/>
              </a:rPr>
              <a:t>мақсатында  шахматтан</a:t>
            </a:r>
            <a:r>
              <a:rPr lang="ru-RU" sz="1400" b="1" dirty="0" smtClean="0">
                <a:solidFill>
                  <a:srgbClr val="002060"/>
                </a:solidFill>
                <a:latin typeface="Times New Roman" pitchFamily="18" charset="0"/>
                <a:cs typeface="Times New Roman" pitchFamily="18" charset="0"/>
              </a:rPr>
              <a:t> </a:t>
            </a:r>
            <a:r>
              <a:rPr lang="ru-RU" sz="1400" b="1" dirty="0" err="1" smtClean="0">
                <a:solidFill>
                  <a:srgbClr val="002060"/>
                </a:solidFill>
                <a:latin typeface="Times New Roman" pitchFamily="18" charset="0"/>
                <a:cs typeface="Times New Roman" pitchFamily="18" charset="0"/>
              </a:rPr>
              <a:t>республикалық челлендж</a:t>
            </a:r>
            <a:r>
              <a:rPr lang="ru-RU" sz="1400" b="1" dirty="0" smtClean="0">
                <a:solidFill>
                  <a:srgbClr val="002060"/>
                </a:solidFill>
                <a:latin typeface="Times New Roman" pitchFamily="18" charset="0"/>
                <a:cs typeface="Times New Roman" pitchFamily="18" charset="0"/>
              </a:rPr>
              <a:t> </a:t>
            </a:r>
            <a:r>
              <a:rPr lang="ru-RU" sz="1400" b="1" dirty="0" err="1" smtClean="0">
                <a:solidFill>
                  <a:srgbClr val="002060"/>
                </a:solidFill>
                <a:latin typeface="Times New Roman" pitchFamily="18" charset="0"/>
                <a:cs typeface="Times New Roman" pitchFamily="18" charset="0"/>
              </a:rPr>
              <a:t>ұйымдастырылды</a:t>
            </a:r>
            <a:r>
              <a:rPr lang="ru-RU" sz="1400" b="1" dirty="0" smtClean="0">
                <a:solidFill>
                  <a:srgbClr val="002060"/>
                </a:solidFill>
                <a:latin typeface="Times New Roman" pitchFamily="18" charset="0"/>
                <a:cs typeface="Times New Roman" pitchFamily="18" charset="0"/>
              </a:rPr>
              <a:t>. </a:t>
            </a:r>
            <a:r>
              <a:rPr lang="ru-RU" sz="1400" b="1" dirty="0" err="1" smtClean="0">
                <a:solidFill>
                  <a:srgbClr val="002060"/>
                </a:solidFill>
                <a:latin typeface="Times New Roman" pitchFamily="18" charset="0"/>
                <a:cs typeface="Times New Roman" pitchFamily="18" charset="0"/>
              </a:rPr>
              <a:t>Ұйымдастырылған шараға Жаңатас көпсалалы колледжінен</a:t>
            </a:r>
            <a:r>
              <a:rPr lang="ru-RU" sz="1400" b="1" dirty="0" smtClean="0">
                <a:solidFill>
                  <a:srgbClr val="002060"/>
                </a:solidFill>
                <a:latin typeface="Times New Roman" pitchFamily="18" charset="0"/>
                <a:cs typeface="Times New Roman" pitchFamily="18" charset="0"/>
              </a:rPr>
              <a:t>  12 студент, 2 </a:t>
            </a:r>
            <a:r>
              <a:rPr lang="ru-RU" sz="1400" b="1" dirty="0" err="1" smtClean="0">
                <a:solidFill>
                  <a:srgbClr val="002060"/>
                </a:solidFill>
                <a:latin typeface="Times New Roman" pitchFamily="18" charset="0"/>
                <a:cs typeface="Times New Roman" pitchFamily="18" charset="0"/>
              </a:rPr>
              <a:t>оқытушы қамтылды</a:t>
            </a:r>
            <a:r>
              <a:rPr lang="ru-RU" sz="1400" b="1" dirty="0" smtClean="0">
                <a:solidFill>
                  <a:srgbClr val="002060"/>
                </a:solidFill>
                <a:latin typeface="Times New Roman" pitchFamily="18" charset="0"/>
                <a:cs typeface="Times New Roman" pitchFamily="18" charset="0"/>
              </a:rPr>
              <a:t>.</a:t>
            </a:r>
            <a:endParaRPr lang="ru-RU" sz="1400" b="1" dirty="0">
              <a:solidFill>
                <a:srgbClr val="002060"/>
              </a:solidFill>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fld id="{F5F6EAEA-DB3A-4615-9D60-F53819CF1B33}" type="slidenum">
              <a:rPr lang="en-US" altLang="ru-RU" smtClean="0">
                <a:solidFill>
                  <a:srgbClr val="5FCBEF"/>
                </a:solidFill>
              </a:rPr>
              <a:pPr/>
              <a:t>37</a:t>
            </a:fld>
            <a:endParaRPr lang="en-US" altLang="ru-RU" dirty="0">
              <a:solidFill>
                <a:srgbClr val="5FCBEF"/>
              </a:solidFill>
            </a:endParaRPr>
          </a:p>
        </p:txBody>
      </p:sp>
      <p:pic>
        <p:nvPicPr>
          <p:cNvPr id="1026" name="Picture 2" descr="C:\Users\007\Downloads\WhatsApp Image 2023-04-12 at 10.07.54 (1).jpeg"/>
          <p:cNvPicPr>
            <a:picLocks noChangeAspect="1" noChangeArrowheads="1"/>
          </p:cNvPicPr>
          <p:nvPr/>
        </p:nvPicPr>
        <p:blipFill>
          <a:blip r:embed="rId2"/>
          <a:srcRect t="11936"/>
          <a:stretch>
            <a:fillRect/>
          </a:stretch>
        </p:blipFill>
        <p:spPr bwMode="auto">
          <a:xfrm>
            <a:off x="214282" y="1214423"/>
            <a:ext cx="4286280" cy="2357454"/>
          </a:xfrm>
          <a:prstGeom prst="rect">
            <a:avLst/>
          </a:prstGeom>
          <a:noFill/>
        </p:spPr>
      </p:pic>
      <p:pic>
        <p:nvPicPr>
          <p:cNvPr id="1027" name="Picture 3" descr="C:\Users\007\Downloads\WhatsApp Image 2023-04-12 at 13.22.04.jpeg"/>
          <p:cNvPicPr>
            <a:picLocks noChangeAspect="1" noChangeArrowheads="1"/>
          </p:cNvPicPr>
          <p:nvPr/>
        </p:nvPicPr>
        <p:blipFill>
          <a:blip r:embed="rId3"/>
          <a:srcRect/>
          <a:stretch>
            <a:fillRect/>
          </a:stretch>
        </p:blipFill>
        <p:spPr bwMode="auto">
          <a:xfrm>
            <a:off x="214282" y="3714752"/>
            <a:ext cx="4286280" cy="2258668"/>
          </a:xfrm>
          <a:prstGeom prst="rect">
            <a:avLst/>
          </a:prstGeom>
          <a:noFill/>
        </p:spPr>
      </p:pic>
      <p:pic>
        <p:nvPicPr>
          <p:cNvPr id="1028" name="Picture 4" descr="C:\Users\007\Downloads\WhatsApp Image 2023-04-12 at 10.07.40 (1).jpeg"/>
          <p:cNvPicPr>
            <a:picLocks noChangeAspect="1" noChangeArrowheads="1"/>
          </p:cNvPicPr>
          <p:nvPr/>
        </p:nvPicPr>
        <p:blipFill>
          <a:blip r:embed="rId4"/>
          <a:srcRect t="38298" r="6389"/>
          <a:stretch>
            <a:fillRect/>
          </a:stretch>
        </p:blipFill>
        <p:spPr bwMode="auto">
          <a:xfrm>
            <a:off x="4572000" y="1214422"/>
            <a:ext cx="4429156" cy="2357454"/>
          </a:xfrm>
          <a:prstGeom prst="rect">
            <a:avLst/>
          </a:prstGeom>
          <a:noFill/>
        </p:spPr>
      </p:pic>
      <p:sp>
        <p:nvSpPr>
          <p:cNvPr id="9" name="Прямоугольник 8"/>
          <p:cNvSpPr/>
          <p:nvPr/>
        </p:nvSpPr>
        <p:spPr>
          <a:xfrm>
            <a:off x="214282" y="6000768"/>
            <a:ext cx="8143916" cy="369332"/>
          </a:xfrm>
          <a:prstGeom prst="rect">
            <a:avLst/>
          </a:prstGeom>
        </p:spPr>
        <p:txBody>
          <a:bodyPr wrap="square">
            <a:spAutoFit/>
          </a:bodyPr>
          <a:lstStyle/>
          <a:p>
            <a:r>
              <a:rPr lang="ru-RU" dirty="0" smtClean="0"/>
              <a:t>#</a:t>
            </a:r>
            <a:r>
              <a:rPr lang="ru-RU" dirty="0" err="1" smtClean="0"/>
              <a:t>игравшахматы</a:t>
            </a:r>
            <a:r>
              <a:rPr lang="ru-RU" dirty="0" smtClean="0"/>
              <a:t> </a:t>
            </a:r>
            <a:r>
              <a:rPr lang="ru-RU" dirty="0" err="1" smtClean="0"/>
              <a:t>#қазақстаншахматшылары </a:t>
            </a:r>
            <a:r>
              <a:rPr lang="ru-RU" dirty="0" smtClean="0"/>
              <a:t>#</a:t>
            </a:r>
            <a:r>
              <a:rPr lang="ru-RU" dirty="0" err="1" smtClean="0"/>
              <a:t>шахматойыны</a:t>
            </a:r>
            <a:r>
              <a:rPr lang="ru-RU" dirty="0" smtClean="0"/>
              <a:t> #</a:t>
            </a:r>
            <a:r>
              <a:rPr lang="ru-RU" dirty="0" err="1" smtClean="0"/>
              <a:t>яшахматист</a:t>
            </a:r>
            <a:endParaRPr lang="ru-RU" dirty="0"/>
          </a:p>
        </p:txBody>
      </p:sp>
      <p:sp>
        <p:nvSpPr>
          <p:cNvPr id="10" name="Прямоугольник 9"/>
          <p:cNvSpPr/>
          <p:nvPr/>
        </p:nvSpPr>
        <p:spPr>
          <a:xfrm>
            <a:off x="928662" y="6257835"/>
            <a:ext cx="8215338" cy="738664"/>
          </a:xfrm>
          <a:prstGeom prst="rect">
            <a:avLst/>
          </a:prstGeom>
        </p:spPr>
        <p:txBody>
          <a:bodyPr wrap="square">
            <a:spAutoFit/>
          </a:bodyPr>
          <a:lstStyle/>
          <a:p>
            <a:r>
              <a:rPr lang="en-US" sz="1400" b="1" dirty="0" smtClean="0">
                <a:solidFill>
                  <a:srgbClr val="002060"/>
                </a:solidFill>
                <a:latin typeface="Times New Roman" pitchFamily="18" charset="0"/>
                <a:cs typeface="Times New Roman" pitchFamily="18" charset="0"/>
              </a:rPr>
              <a:t>https://m.facebook.com/story.php?story_fbid=pfbid02H7yELoAG3qHMxjSwbQVHKfesHuTp4Yu1FsFZ38LX8jXUCexuPYc2UELYxXYfcgTol&amp;id=100024607866042&amp;sfnsn=mo</a:t>
            </a:r>
            <a:endParaRPr lang="kk-KZ" sz="1400" b="1" dirty="0" smtClean="0">
              <a:solidFill>
                <a:srgbClr val="002060"/>
              </a:solidFill>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pic>
        <p:nvPicPr>
          <p:cNvPr id="1029" name="Picture 5" descr="C:\Users\007\Downloads\WhatsApp Image 2023-04-12 at 16.47.22.jpeg"/>
          <p:cNvPicPr>
            <a:picLocks noChangeAspect="1" noChangeArrowheads="1"/>
          </p:cNvPicPr>
          <p:nvPr/>
        </p:nvPicPr>
        <p:blipFill>
          <a:blip r:embed="rId5"/>
          <a:srcRect t="9375" b="8333"/>
          <a:stretch>
            <a:fillRect/>
          </a:stretch>
        </p:blipFill>
        <p:spPr bwMode="auto">
          <a:xfrm>
            <a:off x="4572000" y="3714752"/>
            <a:ext cx="2214578" cy="2299242"/>
          </a:xfrm>
          <a:prstGeom prst="rect">
            <a:avLst/>
          </a:prstGeom>
          <a:noFill/>
        </p:spPr>
      </p:pic>
      <p:pic>
        <p:nvPicPr>
          <p:cNvPr id="1030" name="Picture 6" descr="C:\Users\007\Downloads\WhatsApp Image 2023-04-12 at 16.50.54.jpeg"/>
          <p:cNvPicPr>
            <a:picLocks noChangeAspect="1" noChangeArrowheads="1"/>
          </p:cNvPicPr>
          <p:nvPr/>
        </p:nvPicPr>
        <p:blipFill>
          <a:blip r:embed="rId6"/>
          <a:srcRect t="37500" b="38542"/>
          <a:stretch>
            <a:fillRect/>
          </a:stretch>
        </p:blipFill>
        <p:spPr bwMode="auto">
          <a:xfrm>
            <a:off x="6858016" y="3714752"/>
            <a:ext cx="2285984" cy="2214578"/>
          </a:xfrm>
          <a:prstGeom prst="rect">
            <a:avLst/>
          </a:prstGeom>
          <a:noFill/>
        </p:spPr>
      </p:pic>
      <p:pic>
        <p:nvPicPr>
          <p:cNvPr id="13" name="Picture 3" descr="C:\Users\007\Desktop\images.jpg"/>
          <p:cNvPicPr>
            <a:picLocks noChangeAspect="1" noChangeArrowheads="1"/>
          </p:cNvPicPr>
          <p:nvPr/>
        </p:nvPicPr>
        <p:blipFill>
          <a:blip r:embed="rId7"/>
          <a:srcRect r="33140"/>
          <a:stretch>
            <a:fillRect/>
          </a:stretch>
        </p:blipFill>
        <p:spPr bwMode="auto">
          <a:xfrm>
            <a:off x="-3" y="6357959"/>
            <a:ext cx="857227" cy="39562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5F6EAEA-DB3A-4615-9D60-F53819CF1B33}" type="slidenum">
              <a:rPr lang="en-US" altLang="ru-RU" smtClean="0">
                <a:solidFill>
                  <a:srgbClr val="5FCBEF"/>
                </a:solidFill>
              </a:rPr>
              <a:pPr/>
              <a:t>38</a:t>
            </a:fld>
            <a:endParaRPr lang="en-US" altLang="ru-RU">
              <a:solidFill>
                <a:srgbClr val="5FCBEF"/>
              </a:solidFill>
            </a:endParaRPr>
          </a:p>
        </p:txBody>
      </p:sp>
      <p:pic>
        <p:nvPicPr>
          <p:cNvPr id="37890" name="Picture 2" descr="C:\Users\007\Downloads\WhatsApp Image 2023-04-04 at 15.38.18.jpeg"/>
          <p:cNvPicPr>
            <a:picLocks noChangeAspect="1" noChangeArrowheads="1"/>
          </p:cNvPicPr>
          <p:nvPr/>
        </p:nvPicPr>
        <p:blipFill>
          <a:blip r:embed="rId2"/>
          <a:srcRect r="7692" b="23076"/>
          <a:stretch>
            <a:fillRect/>
          </a:stretch>
        </p:blipFill>
        <p:spPr bwMode="auto">
          <a:xfrm>
            <a:off x="214283" y="1142984"/>
            <a:ext cx="2286016" cy="2857520"/>
          </a:xfrm>
          <a:prstGeom prst="rect">
            <a:avLst/>
          </a:prstGeom>
          <a:noFill/>
          <a:ln>
            <a:solidFill>
              <a:srgbClr val="7030A0"/>
            </a:solidFill>
          </a:ln>
        </p:spPr>
      </p:pic>
      <p:pic>
        <p:nvPicPr>
          <p:cNvPr id="37891" name="Picture 3" descr="C:\Users\007\Downloads\WhatsApp Image 2023-04-04 at 15.40.16.jpeg"/>
          <p:cNvPicPr>
            <a:picLocks noChangeAspect="1" noChangeArrowheads="1"/>
          </p:cNvPicPr>
          <p:nvPr/>
        </p:nvPicPr>
        <p:blipFill>
          <a:blip r:embed="rId3"/>
          <a:srcRect b="18840"/>
          <a:stretch>
            <a:fillRect/>
          </a:stretch>
        </p:blipFill>
        <p:spPr bwMode="auto">
          <a:xfrm>
            <a:off x="2571736" y="1142984"/>
            <a:ext cx="2143140" cy="2857520"/>
          </a:xfrm>
          <a:prstGeom prst="rect">
            <a:avLst/>
          </a:prstGeom>
          <a:noFill/>
          <a:ln w="9525">
            <a:solidFill>
              <a:schemeClr val="tx1"/>
            </a:solidFill>
          </a:ln>
        </p:spPr>
      </p:pic>
      <p:pic>
        <p:nvPicPr>
          <p:cNvPr id="37892" name="Picture 4" descr="C:\Users\007\Downloads\WhatsApp Image 2023-04-05 at 09.56.17.jpeg"/>
          <p:cNvPicPr>
            <a:picLocks noChangeAspect="1" noChangeArrowheads="1"/>
          </p:cNvPicPr>
          <p:nvPr/>
        </p:nvPicPr>
        <p:blipFill>
          <a:blip r:embed="rId4" cstate="print"/>
          <a:srcRect/>
          <a:stretch>
            <a:fillRect/>
          </a:stretch>
        </p:blipFill>
        <p:spPr bwMode="auto">
          <a:xfrm>
            <a:off x="142844" y="4071942"/>
            <a:ext cx="3000396" cy="2500330"/>
          </a:xfrm>
          <a:prstGeom prst="rect">
            <a:avLst/>
          </a:prstGeom>
          <a:noFill/>
          <a:ln w="9525">
            <a:solidFill>
              <a:schemeClr val="tx1"/>
            </a:solidFill>
          </a:ln>
        </p:spPr>
      </p:pic>
      <p:pic>
        <p:nvPicPr>
          <p:cNvPr id="37893" name="Picture 5" descr="C:\Users\007\Downloads\WhatsApp Image 2023-04-05 at 09.56.10.jpeg"/>
          <p:cNvPicPr>
            <a:picLocks noChangeAspect="1" noChangeArrowheads="1"/>
          </p:cNvPicPr>
          <p:nvPr/>
        </p:nvPicPr>
        <p:blipFill>
          <a:blip r:embed="rId5" cstate="print"/>
          <a:srcRect/>
          <a:stretch>
            <a:fillRect/>
          </a:stretch>
        </p:blipFill>
        <p:spPr bwMode="auto">
          <a:xfrm>
            <a:off x="6929454" y="1142984"/>
            <a:ext cx="2071702" cy="2857520"/>
          </a:xfrm>
          <a:prstGeom prst="rect">
            <a:avLst/>
          </a:prstGeom>
          <a:noFill/>
          <a:ln w="9525">
            <a:solidFill>
              <a:schemeClr val="tx1"/>
            </a:solidFill>
          </a:ln>
        </p:spPr>
      </p:pic>
      <p:pic>
        <p:nvPicPr>
          <p:cNvPr id="37894" name="Picture 6" descr="C:\Users\007\Downloads\WhatsApp Image 2023-04-05 at 09.55.55.jpeg"/>
          <p:cNvPicPr>
            <a:picLocks noChangeAspect="1" noChangeArrowheads="1"/>
          </p:cNvPicPr>
          <p:nvPr/>
        </p:nvPicPr>
        <p:blipFill>
          <a:blip r:embed="rId6" cstate="print"/>
          <a:srcRect/>
          <a:stretch>
            <a:fillRect/>
          </a:stretch>
        </p:blipFill>
        <p:spPr bwMode="auto">
          <a:xfrm>
            <a:off x="4786314" y="1142984"/>
            <a:ext cx="2071702" cy="2857520"/>
          </a:xfrm>
          <a:prstGeom prst="rect">
            <a:avLst/>
          </a:prstGeom>
          <a:noFill/>
          <a:ln w="9525">
            <a:solidFill>
              <a:schemeClr val="tx1"/>
            </a:solidFill>
          </a:ln>
        </p:spPr>
      </p:pic>
      <p:sp>
        <p:nvSpPr>
          <p:cNvPr id="9" name="Прямоугольник 8"/>
          <p:cNvSpPr/>
          <p:nvPr/>
        </p:nvSpPr>
        <p:spPr>
          <a:xfrm>
            <a:off x="214282" y="142853"/>
            <a:ext cx="8786874" cy="9541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ru-RU" sz="1400" b="1" dirty="0" smtClean="0">
                <a:latin typeface="Times New Roman" pitchFamily="18" charset="0"/>
                <a:cs typeface="Times New Roman" pitchFamily="18" charset="0"/>
              </a:rPr>
              <a:t>1 </a:t>
            </a:r>
            <a:r>
              <a:rPr lang="ru-RU" sz="1400" b="1" dirty="0" err="1" smtClean="0">
                <a:latin typeface="Times New Roman" pitchFamily="18" charset="0"/>
                <a:cs typeface="Times New Roman" pitchFamily="18" charset="0"/>
              </a:rPr>
              <a:t>сәуірден айынан</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бастап</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колледжімізде</a:t>
            </a:r>
            <a:r>
              <a:rPr lang="ru-RU" sz="1400" b="1" dirty="0" smtClean="0">
                <a:latin typeface="Times New Roman" pitchFamily="18" charset="0"/>
                <a:cs typeface="Times New Roman" pitchFamily="18" charset="0"/>
              </a:rPr>
              <a:t> 20 </a:t>
            </a:r>
            <a:r>
              <a:rPr lang="ru-RU" sz="1400" b="1" dirty="0" err="1" smtClean="0">
                <a:latin typeface="Times New Roman" pitchFamily="18" charset="0"/>
                <a:cs typeface="Times New Roman" pitchFamily="18" charset="0"/>
              </a:rPr>
              <a:t>жас</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Жасыл</a:t>
            </a:r>
            <a:r>
              <a:rPr lang="ru-RU" sz="1400" b="1" dirty="0" smtClean="0">
                <a:latin typeface="Times New Roman" pitchFamily="18" charset="0"/>
                <a:cs typeface="Times New Roman" pitchFamily="18" charset="0"/>
              </a:rPr>
              <a:t> ел» </a:t>
            </a:r>
            <a:r>
              <a:rPr lang="ru-RU" sz="1400" b="1" dirty="0" err="1" smtClean="0">
                <a:latin typeface="Times New Roman" pitchFamily="18" charset="0"/>
                <a:cs typeface="Times New Roman" pitchFamily="18" charset="0"/>
              </a:rPr>
              <a:t>бағдарламасына тартылды</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Бұл </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ең табысты</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және ауқымды әлеуметтік жоба</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жастарды</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еңбекке баулудың өте маңызды құралы.</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Жастардың Отанға деген</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сүйіспеншілігін оятып</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өздерін туған жердің иесі</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ретінде</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сезінуге</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жетелейді</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Еңбек жасағы сарбаздарының жалақысы </a:t>
            </a:r>
            <a:r>
              <a:rPr lang="ru-RU" sz="1400" b="1" dirty="0" smtClean="0">
                <a:latin typeface="Times New Roman" pitchFamily="18" charset="0"/>
                <a:cs typeface="Times New Roman" pitchFamily="18" charset="0"/>
              </a:rPr>
              <a:t>70 </a:t>
            </a:r>
            <a:r>
              <a:rPr lang="ru-RU" sz="1400" b="1" dirty="0" err="1" smtClean="0">
                <a:latin typeface="Times New Roman" pitchFamily="18" charset="0"/>
                <a:cs typeface="Times New Roman" pitchFamily="18" charset="0"/>
              </a:rPr>
              <a:t>мың теңге</a:t>
            </a:r>
            <a:endParaRPr lang="ru-RU" sz="1400" b="1" dirty="0">
              <a:latin typeface="Times New Roman" pitchFamily="18" charset="0"/>
              <a:cs typeface="Times New Roman" pitchFamily="18" charset="0"/>
            </a:endParaRPr>
          </a:p>
        </p:txBody>
      </p:sp>
      <p:sp>
        <p:nvSpPr>
          <p:cNvPr id="37897" name="AutoShape 9" descr="blob:https://web.whatsapp.com/c6957ad0-28b0-42c5-819a-5322a9a263c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7898" name="Picture 10" descr="C:\Users\007\Downloads\WhatsApp Image 2023-04-12 at 13.36.54 (1).jpeg"/>
          <p:cNvPicPr>
            <a:picLocks noChangeAspect="1" noChangeArrowheads="1"/>
          </p:cNvPicPr>
          <p:nvPr/>
        </p:nvPicPr>
        <p:blipFill>
          <a:blip r:embed="rId7"/>
          <a:srcRect t="20833" b="51042"/>
          <a:stretch>
            <a:fillRect/>
          </a:stretch>
        </p:blipFill>
        <p:spPr bwMode="auto">
          <a:xfrm>
            <a:off x="3214678" y="4071942"/>
            <a:ext cx="3000396" cy="2500330"/>
          </a:xfrm>
          <a:prstGeom prst="rect">
            <a:avLst/>
          </a:prstGeom>
          <a:noFill/>
          <a:ln w="9525">
            <a:solidFill>
              <a:schemeClr val="tx1"/>
            </a:solidFill>
          </a:ln>
        </p:spPr>
      </p:pic>
      <p:pic>
        <p:nvPicPr>
          <p:cNvPr id="37899" name="Picture 11" descr="C:\Users\007\Downloads\WhatsApp Image 2023-04-12 at 13.36.54 (1).jpeg"/>
          <p:cNvPicPr>
            <a:picLocks noChangeAspect="1" noChangeArrowheads="1"/>
          </p:cNvPicPr>
          <p:nvPr/>
        </p:nvPicPr>
        <p:blipFill>
          <a:blip r:embed="rId7"/>
          <a:srcRect l="11574" t="58334" b="15624"/>
          <a:stretch>
            <a:fillRect/>
          </a:stretch>
        </p:blipFill>
        <p:spPr bwMode="auto">
          <a:xfrm>
            <a:off x="6286512" y="4071942"/>
            <a:ext cx="2714644" cy="2500330"/>
          </a:xfrm>
          <a:prstGeom prst="rect">
            <a:avLst/>
          </a:prstGeom>
          <a:noFill/>
          <a:ln w="9525">
            <a:solidFill>
              <a:schemeClr val="tx1"/>
            </a:solid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7" name="Рисунок 6" descr="_28976-311.jpg"/>
          <p:cNvPicPr>
            <a:picLocks noGrp="1" noChangeAspect="1"/>
          </p:cNvPicPr>
          <p:nvPr>
            <p:ph type="pic" idx="1"/>
          </p:nvPr>
        </p:nvPicPr>
        <p:blipFill>
          <a:blip r:embed="rId2"/>
          <a:srcRect l="2929" r="2929"/>
          <a:stretch>
            <a:fillRect/>
          </a:stretch>
        </p:blipFill>
        <p:spPr>
          <a:xfrm>
            <a:off x="0" y="0"/>
            <a:ext cx="9144000" cy="6858000"/>
          </a:xfrm>
        </p:spPr>
      </p:pic>
      <p:sp>
        <p:nvSpPr>
          <p:cNvPr id="41985" name="Rectangle 1"/>
          <p:cNvSpPr>
            <a:spLocks noChangeArrowheads="1"/>
          </p:cNvSpPr>
          <p:nvPr/>
        </p:nvSpPr>
        <p:spPr bwMode="auto">
          <a:xfrm>
            <a:off x="142844" y="142852"/>
            <a:ext cx="900115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228600" eaLnBrk="0" fontAlgn="base" hangingPunct="0">
              <a:spcBef>
                <a:spcPct val="0"/>
              </a:spcBef>
              <a:spcAft>
                <a:spcPct val="0"/>
              </a:spcAft>
            </a:pPr>
            <a:r>
              <a:rPr lang="kk-KZ" sz="1400" dirty="0" smtClean="0">
                <a:latin typeface="Times New Roman" pitchFamily="18" charset="0"/>
                <a:ea typeface="Times New Roman" pitchFamily="18" charset="0"/>
                <a:cs typeface="Times New Roman" pitchFamily="18" charset="0"/>
              </a:rPr>
              <a:t> «14» наурыз 2023ж </a:t>
            </a:r>
            <a:r>
              <a:rPr kumimoji="0" lang="kk-KZ" sz="1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«ЖАСӨСПІРІМ;ЗАҢ;ҚАУІПСІЗДІК!» тақырыбында құқықтық білім мен құқықбұзушылықтың алдын алу»  айлық іс-шарасына сәйкес</a:t>
            </a:r>
            <a:r>
              <a:rPr kumimoji="0" lang="kk-KZ"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kk-KZ" sz="1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заңға бағынушылығын қалыптастыруға бағытталған құқықтық насихат, ақпараттық-ағарту жұмысы жүргізілді.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kk-KZ" sz="1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Мақсаты: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2023жылдың 14 наурыз «Құқықтық білім мен құқықбұзушылықтың алдын алу» айлық іс-шарасына сәйкес колледжде білім алушылардың заңға бағынушылығын қалыптастыруға бағытталған құқықтық насихат, ақпараттық-ағарту жұмысы АІІБ-нің ЮПТ аға инспекторлары М.Даулен, Ғ.Егенбердиев, директордың тәрбие жұмысы жөніндегі орынбасары А.Қойлыбековалардың қатысуымен жүргізілді.</a:t>
            </a:r>
            <a:endParaRPr kumimoji="0" lang="kk-KZ"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1986" name="Rectangle 2"/>
          <p:cNvSpPr>
            <a:spLocks noChangeArrowheads="1"/>
          </p:cNvSpPr>
          <p:nvPr/>
        </p:nvSpPr>
        <p:spPr bwMode="auto">
          <a:xfrm>
            <a:off x="142844" y="1928802"/>
            <a:ext cx="6357950" cy="461664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kk-KZ"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ҚР ӘҚБтК-нің 615-бап. Жаяу жүргiншiлердiң және жол жүрісіне өзге де қатысушылардың жол жүрісі қағидаларын бұзуы</a:t>
            </a:r>
            <a:r>
              <a:rPr kumimoji="0" lang="ru-RU" sz="800" b="0" i="0" u="none" strike="noStrike" cap="none" normalizeH="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800" b="0" i="0" u="none" strike="noStrike" cap="none" normalizeH="0" dirty="0" err="1" smtClean="0">
                <a:ln>
                  <a:noFill/>
                </a:ln>
                <a:solidFill>
                  <a:srgbClr val="333333"/>
                </a:solidFill>
                <a:effectLst/>
                <a:latin typeface="Times New Roman" pitchFamily="18" charset="0"/>
                <a:ea typeface="Times New Roman" pitchFamily="18" charset="0"/>
                <a:cs typeface="Times New Roman" pitchFamily="18" charset="0"/>
              </a:rPr>
              <a:t>туралы</a:t>
            </a:r>
            <a:r>
              <a:rPr kumimoji="0" lang="ru-RU" sz="800" b="0" i="0" u="none" strike="noStrike" cap="none" normalizeH="0" dirty="0" smtClean="0">
                <a:ln>
                  <a:noFill/>
                </a:ln>
                <a:solidFill>
                  <a:srgbClr val="333333"/>
                </a:solidFill>
                <a:effectLst/>
                <a:latin typeface="Times New Roman" pitchFamily="18" charset="0"/>
                <a:ea typeface="Times New Roman" pitchFamily="18" charset="0"/>
                <a:cs typeface="Times New Roman" pitchFamily="18" charset="0"/>
              </a:rPr>
              <a:t>. </a:t>
            </a:r>
            <a:r>
              <a:rPr kumimoji="0" lang="kk-KZ"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ҚР ӘҚБтК-нің 442-бап. Кәмелетке толмағандардың заңды өкілдерінің еріп жүруінсіз түнгі уақытта ойын-сауық мекемелерінде немесе тұрғынжайдан тыс жерде болуы</a:t>
            </a:r>
            <a:r>
              <a:rPr lang="ru-RU" sz="800" dirty="0" smtClean="0">
                <a:latin typeface="Times New Roman" pitchFamily="18" charset="0"/>
                <a:ea typeface="Times New Roman" pitchFamily="18" charset="0"/>
                <a:cs typeface="Times New Roman" pitchFamily="18" charset="0"/>
              </a:rPr>
              <a:t>. </a:t>
            </a:r>
            <a:r>
              <a:rPr kumimoji="0" lang="kk-KZ"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ҚР ӘҚБтК-нің 612-бап. Құжаттары жоқ және басқару құқығы жоқ адамның көлiк құралын басқаруы</a:t>
            </a:r>
            <a:r>
              <a:rPr lang="ru-RU" sz="800" dirty="0" smtClean="0">
                <a:latin typeface="Times New Roman" pitchFamily="18" charset="0"/>
                <a:ea typeface="Times New Roman" pitchFamily="18" charset="0"/>
                <a:cs typeface="Times New Roman" pitchFamily="18" charset="0"/>
              </a:rPr>
              <a:t>. </a:t>
            </a:r>
            <a:r>
              <a:rPr kumimoji="0" lang="kk-KZ"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ҚР ӘҚБтК-нің 435-бап. Кәмелетке толмаған адам жасаған бұзақылық</a:t>
            </a:r>
            <a:r>
              <a:rPr lang="ru-RU" sz="800" dirty="0" smtClean="0">
                <a:latin typeface="Times New Roman" pitchFamily="18" charset="0"/>
                <a:ea typeface="Times New Roman" pitchFamily="18" charset="0"/>
                <a:cs typeface="Times New Roman" pitchFamily="18" charset="0"/>
              </a:rPr>
              <a:t>.</a:t>
            </a:r>
            <a:r>
              <a:rPr kumimoji="0" lang="kk-KZ"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ҚР ӘҚБтК-нің 441-бап. Қазақстан Республикасының заңнамасымен тыйым салу белгіленген орындарда темекі бұйымдарын, оның ішінде қыздырылатын темекісі бар бұйымдарды, қорқорға арналған темекіні, қорқор қоспасын, темекі қыздыруға арналған жүйелерді, тұтынудың электрондық жүйелерін және оларға арналған сұйықтықтарды тұтынуға тыйым салуды бұзу</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pPr>
            <a:r>
              <a:rPr kumimoji="0" lang="kk-KZ"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ҚР ӘҚБтК-нің 434-2-бап. </a:t>
            </a:r>
            <a:r>
              <a:rPr kumimoji="0" lang="ru-RU" sz="1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Ортақ пайдаланылатын</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орындарды</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ластау</a:t>
            </a:r>
            <a:r>
              <a:rPr lang="ru-RU" sz="800" dirty="0" smtClean="0">
                <a:latin typeface="Times New Roman" pitchFamily="18" charset="0"/>
                <a:ea typeface="Times New Roman" pitchFamily="18" charset="0"/>
                <a:cs typeface="Times New Roman" pitchFamily="18" charset="0"/>
              </a:rPr>
              <a:t>. </a:t>
            </a:r>
            <a:r>
              <a:rPr lang="kk-KZ" sz="1400" dirty="0" smtClean="0">
                <a:solidFill>
                  <a:srgbClr val="333333"/>
                </a:solidFill>
                <a:latin typeface="Times New Roman" pitchFamily="18" charset="0"/>
                <a:ea typeface="Times New Roman" pitchFamily="18" charset="0"/>
                <a:cs typeface="Times New Roman" pitchFamily="18" charset="0"/>
              </a:rPr>
              <a:t>ҚР ӘҚБтК-нің </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33-бап. Он </a:t>
            </a:r>
            <a:r>
              <a:rPr kumimoji="0" lang="ru-RU" sz="1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сегіз</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жасқа толмаған адамдардың темекіні</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және темекі</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бұйымдарын</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оның ішінде</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қыздырылатын темекісі</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бар </a:t>
            </a:r>
            <a:r>
              <a:rPr kumimoji="0" lang="ru-RU" sz="1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бұйымдарды</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қорқорға арналған темекіні</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қорқор қоспасын</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темекі</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қыздыруға арналған жүйелерді</a:t>
            </a:r>
            <a:r>
              <a:rPr kumimoji="0" lang="ru-RU" sz="1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тұтынудың электрондық жүйелерін және оларға арналған сұйықтықтарды сатуы</a:t>
            </a:r>
            <a:r>
              <a:rPr lang="ru-RU" sz="800" dirty="0" smtClean="0">
                <a:latin typeface="Times New Roman" pitchFamily="18" charset="0"/>
                <a:ea typeface="Times New Roman" pitchFamily="18" charset="0"/>
                <a:cs typeface="Times New Roman" pitchFamily="18" charset="0"/>
              </a:rPr>
              <a:t>. </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Білім беру ұйымдарында қауіпсіздік шараларын күшейту мақсатында студенттерге ҚР Білім және ғылым министрінің 2021жылы 25 мамырдағы №235 бұйрығымен "Білім беру ұйымдарына колледж аумақтарына әкелуге тыйым салынған, оларды пайдалануға шектелген нәрселер мен заттардың тізбесімен  таныстырып, тыйым салынған заттарды әкелуге болмайтынын ескертті.</a:t>
            </a:r>
            <a:endParaRPr kumimoji="0" lang="kk-KZ"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descr="C:\Users\007\Downloads\WhatsApp Image 2023-03-20 at 09.51.10.jpeg"/>
          <p:cNvPicPr/>
          <p:nvPr/>
        </p:nvPicPr>
        <p:blipFill>
          <a:blip r:embed="rId3" cstate="print"/>
          <a:srcRect t="12533" b="6933"/>
          <a:stretch>
            <a:fillRect/>
          </a:stretch>
        </p:blipFill>
        <p:spPr bwMode="auto">
          <a:xfrm>
            <a:off x="6572264" y="1857364"/>
            <a:ext cx="2428892" cy="3286148"/>
          </a:xfrm>
          <a:prstGeom prst="rect">
            <a:avLst/>
          </a:prstGeom>
          <a:noFill/>
          <a:ln w="9525">
            <a:noFill/>
            <a:miter lim="800000"/>
            <a:headEnd/>
            <a:tailEnd/>
          </a:ln>
        </p:spPr>
      </p:pic>
      <p:pic>
        <p:nvPicPr>
          <p:cNvPr id="8" name="Рисунок 7" descr="C:\Users\007\Downloads\WhatsApp Image 2023-03-14 at 16.33.35.jpeg"/>
          <p:cNvPicPr/>
          <p:nvPr/>
        </p:nvPicPr>
        <p:blipFill>
          <a:blip r:embed="rId4" cstate="print"/>
          <a:srcRect t="30723"/>
          <a:stretch>
            <a:fillRect/>
          </a:stretch>
        </p:blipFill>
        <p:spPr bwMode="auto">
          <a:xfrm>
            <a:off x="6643702" y="5214950"/>
            <a:ext cx="1143008" cy="1285884"/>
          </a:xfrm>
          <a:prstGeom prst="rect">
            <a:avLst/>
          </a:prstGeom>
          <a:noFill/>
          <a:ln w="9525">
            <a:noFill/>
            <a:miter lim="800000"/>
            <a:headEnd/>
            <a:tailEnd/>
          </a:ln>
        </p:spPr>
      </p:pic>
      <p:pic>
        <p:nvPicPr>
          <p:cNvPr id="9" name="Рисунок 8" descr="C:\Users\007\Downloads\WhatsApp Image 2023-03-14 at 16.33.27.jpeg"/>
          <p:cNvPicPr/>
          <p:nvPr/>
        </p:nvPicPr>
        <p:blipFill>
          <a:blip r:embed="rId5" cstate="print"/>
          <a:srcRect t="18939"/>
          <a:stretch>
            <a:fillRect/>
          </a:stretch>
        </p:blipFill>
        <p:spPr bwMode="auto">
          <a:xfrm>
            <a:off x="7858148" y="5214950"/>
            <a:ext cx="1140491" cy="1285884"/>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007\Downloads\WhatsApp Image 2022-09-12 at 10.57.39.jpeg"/>
          <p:cNvPicPr/>
          <p:nvPr/>
        </p:nvPicPr>
        <p:blipFill>
          <a:blip r:embed="rId2"/>
          <a:srcRect t="25118" b="46566"/>
          <a:stretch>
            <a:fillRect/>
          </a:stretch>
        </p:blipFill>
        <p:spPr bwMode="auto">
          <a:xfrm>
            <a:off x="142844" y="1214422"/>
            <a:ext cx="5357850" cy="2500330"/>
          </a:xfrm>
          <a:prstGeom prst="rect">
            <a:avLst/>
          </a:prstGeom>
          <a:noFill/>
          <a:ln w="9525">
            <a:noFill/>
            <a:miter lim="800000"/>
            <a:headEnd/>
            <a:tailEnd/>
          </a:ln>
        </p:spPr>
      </p:pic>
      <p:pic>
        <p:nvPicPr>
          <p:cNvPr id="5" name="Рисунок 4" descr="C:\Users\007\Downloads\WhatsApp Image 2022-09-12 at 10.57.41.jpeg"/>
          <p:cNvPicPr/>
          <p:nvPr/>
        </p:nvPicPr>
        <p:blipFill>
          <a:blip r:embed="rId3"/>
          <a:srcRect t="20425" b="47816"/>
          <a:stretch>
            <a:fillRect/>
          </a:stretch>
        </p:blipFill>
        <p:spPr bwMode="auto">
          <a:xfrm>
            <a:off x="142844" y="3786190"/>
            <a:ext cx="5357850" cy="2928958"/>
          </a:xfrm>
          <a:prstGeom prst="rect">
            <a:avLst/>
          </a:prstGeom>
          <a:noFill/>
          <a:ln w="9525">
            <a:noFill/>
            <a:miter lim="800000"/>
            <a:headEnd/>
            <a:tailEnd/>
          </a:ln>
        </p:spPr>
      </p:pic>
      <p:sp>
        <p:nvSpPr>
          <p:cNvPr id="6" name="Прямоугольник 5"/>
          <p:cNvSpPr/>
          <p:nvPr/>
        </p:nvSpPr>
        <p:spPr>
          <a:xfrm>
            <a:off x="285720" y="142852"/>
            <a:ext cx="8643998" cy="830997"/>
          </a:xfrm>
          <a:prstGeom prst="rect">
            <a:avLst/>
          </a:prstGeom>
        </p:spPr>
        <p:txBody>
          <a:bodyPr wrap="square">
            <a:spAutoFit/>
          </a:bodyPr>
          <a:lstStyle/>
          <a:p>
            <a:pPr algn="ctr"/>
            <a:r>
              <a:rPr lang="kk-KZ" sz="1600" b="1" dirty="0" smtClean="0">
                <a:latin typeface="Times New Roman" pitchFamily="18" charset="0"/>
                <a:cs typeface="Times New Roman" pitchFamily="18" charset="0"/>
              </a:rPr>
              <a:t>12.09.2022ж. «Жасөспірімдер арасындағы қылмыстық құқық бұзушылықтың алдын алу», «Жол жүрісі қағидаларының талаптарын орындау жөнінде, әкімшілік, қылмыстық құқық бұзушылықтың алдын алу бойынша түсіндіру сәті</a:t>
            </a:r>
            <a:endParaRPr lang="ru-RU" sz="1600" b="1" dirty="0" smtClean="0">
              <a:latin typeface="Times New Roman" pitchFamily="18" charset="0"/>
              <a:cs typeface="Times New Roman" pitchFamily="18" charset="0"/>
            </a:endParaRPr>
          </a:p>
        </p:txBody>
      </p:sp>
      <p:sp>
        <p:nvSpPr>
          <p:cNvPr id="7" name="Прямоугольник с двумя скругленными противолежащими углами 6"/>
          <p:cNvSpPr/>
          <p:nvPr/>
        </p:nvSpPr>
        <p:spPr>
          <a:xfrm>
            <a:off x="5643570" y="1071546"/>
            <a:ext cx="3357554" cy="5572164"/>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5121" name="Rectangle 1"/>
          <p:cNvSpPr>
            <a:spLocks noChangeArrowheads="1"/>
          </p:cNvSpPr>
          <p:nvPr/>
        </p:nvSpPr>
        <p:spPr bwMode="auto">
          <a:xfrm rot="10800000" flipV="1">
            <a:off x="5857884" y="980272"/>
            <a:ext cx="3143272"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fontAlgn="base">
              <a:spcBef>
                <a:spcPct val="0"/>
              </a:spcBef>
              <a:spcAft>
                <a:spcPct val="0"/>
              </a:spcAft>
            </a:pPr>
            <a:r>
              <a:rPr kumimoji="0" lang="kk-KZ" altLang="zh-CN"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Жол Картасының 3-тармағына сәйкес, кәмелетке толмағандардың құқықтық мәдениетін қалыптастыруға бағытталған 2022-2023 оқу жылына арналған мобильдік топтардың факультатифтік сабақтары (ақысыз) әр айдың 4-ші бейсенбі күндері өткізілу жоспарланды. Жоспар бойынша қыркүйек айында Жергілікті полиция капитаны Р. Қуанышбаев, АПБ-нің ЮПТ аға инспекторы М.Даулен және студенттермен кездесу өтті. Кездесу барысында кәмелетке толмаған жасөспірімдерге «Жасөспірімдер арасындағы қылмыстық құқық бұзушылықтың алдын алу», «Жол жүрісі қағидаларының талаптарын орындау жөнінде түсіндіру», </a:t>
            </a:r>
            <a:r>
              <a:rPr lang="kk-KZ" sz="1400" b="1" i="1" dirty="0" smtClean="0">
                <a:latin typeface="Times New Roman" pitchFamily="18" charset="0"/>
                <a:cs typeface="Times New Roman" pitchFamily="18" charset="0"/>
              </a:rPr>
              <a:t>әкімшілік, қылмыстық құқық бұзушылықтың алдын алу бойынша түсіндіру </a:t>
            </a:r>
            <a:r>
              <a:rPr kumimoji="0" lang="kk-KZ" altLang="zh-CN"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мақсатында дәріс оқылып, сұрақ-жауап алмасты. </a:t>
            </a:r>
            <a:endParaRPr kumimoji="0" lang="kk-KZ" altLang="zh-CN" sz="1800" b="1" i="1"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0042857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7" name="Рисунок 6" descr="_28976-311.jpg"/>
          <p:cNvPicPr>
            <a:picLocks noGrp="1" noChangeAspect="1"/>
          </p:cNvPicPr>
          <p:nvPr>
            <p:ph type="pic" idx="1"/>
          </p:nvPr>
        </p:nvPicPr>
        <p:blipFill>
          <a:blip r:embed="rId2"/>
          <a:srcRect l="2929" r="2929"/>
          <a:stretch>
            <a:fillRect/>
          </a:stretch>
        </p:blipFill>
        <p:spPr>
          <a:xfrm>
            <a:off x="0" y="0"/>
            <a:ext cx="9144000" cy="6858000"/>
          </a:xfrm>
        </p:spPr>
      </p:pic>
      <p:sp>
        <p:nvSpPr>
          <p:cNvPr id="41985" name="Rectangle 1"/>
          <p:cNvSpPr>
            <a:spLocks noChangeArrowheads="1"/>
          </p:cNvSpPr>
          <p:nvPr/>
        </p:nvSpPr>
        <p:spPr bwMode="auto">
          <a:xfrm>
            <a:off x="142844" y="571480"/>
            <a:ext cx="5857884"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altLang="zh-CN" sz="1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altLang="zh-CN"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kk-KZ" altLang="zh-CN" b="1" dirty="0" smtClean="0">
              <a:solidFill>
                <a:srgbClr val="FF0000"/>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altLang="zh-CN" sz="1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p:txBody>
      </p:sp>
      <p:sp>
        <p:nvSpPr>
          <p:cNvPr id="45059" name="Rectangle 3"/>
          <p:cNvSpPr>
            <a:spLocks noChangeArrowheads="1"/>
          </p:cNvSpPr>
          <p:nvPr/>
        </p:nvSpPr>
        <p:spPr bwMode="auto">
          <a:xfrm>
            <a:off x="1785918" y="0"/>
            <a:ext cx="3835309"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1" name="Rectangle 5"/>
          <p:cNvSpPr>
            <a:spLocks noChangeArrowheads="1"/>
          </p:cNvSpPr>
          <p:nvPr/>
        </p:nvSpPr>
        <p:spPr bwMode="auto">
          <a:xfrm>
            <a:off x="0" y="250030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1" descr="C:\Users\007\Desktop\Без названия.jpg"/>
          <p:cNvPicPr>
            <a:picLocks noChangeAspect="1" noChangeArrowheads="1"/>
          </p:cNvPicPr>
          <p:nvPr/>
        </p:nvPicPr>
        <p:blipFill>
          <a:blip r:embed="rId3"/>
          <a:srcRect/>
          <a:stretch>
            <a:fillRect/>
          </a:stretch>
        </p:blipFill>
        <p:spPr bwMode="auto">
          <a:xfrm>
            <a:off x="857224" y="6072206"/>
            <a:ext cx="785818" cy="785794"/>
          </a:xfrm>
          <a:prstGeom prst="rect">
            <a:avLst/>
          </a:prstGeom>
          <a:noFill/>
        </p:spPr>
      </p:pic>
      <p:pic>
        <p:nvPicPr>
          <p:cNvPr id="9" name="Picture 2" descr="C:\Users\007\Desktop\Без названия (1).jpg"/>
          <p:cNvPicPr>
            <a:picLocks noChangeAspect="1" noChangeArrowheads="1"/>
          </p:cNvPicPr>
          <p:nvPr/>
        </p:nvPicPr>
        <p:blipFill>
          <a:blip r:embed="rId4"/>
          <a:srcRect/>
          <a:stretch>
            <a:fillRect/>
          </a:stretch>
        </p:blipFill>
        <p:spPr bwMode="auto">
          <a:xfrm>
            <a:off x="0" y="6072182"/>
            <a:ext cx="785818" cy="785818"/>
          </a:xfrm>
          <a:prstGeom prst="rect">
            <a:avLst/>
          </a:prstGeom>
          <a:noFill/>
        </p:spPr>
      </p:pic>
      <p:sp>
        <p:nvSpPr>
          <p:cNvPr id="9217" name="Rectangle 1"/>
          <p:cNvSpPr>
            <a:spLocks noChangeArrowheads="1"/>
          </p:cNvSpPr>
          <p:nvPr/>
        </p:nvSpPr>
        <p:spPr bwMode="auto">
          <a:xfrm>
            <a:off x="0" y="0"/>
            <a:ext cx="9001156"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19</a:t>
            </a:r>
            <a:r>
              <a:rPr kumimoji="0" lang="kk-KZ"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сәуір 2023ж</a:t>
            </a:r>
            <a:r>
              <a:rPr lang="ru-RU" sz="700" b="1" dirty="0" smtClean="0">
                <a:latin typeface="Arial" pitchFamily="34" charset="0"/>
                <a:ea typeface="Times New Roman" pitchFamily="18" charset="0"/>
                <a:cs typeface="Arial" pitchFamily="34" charset="0"/>
              </a:rPr>
              <a:t> </a:t>
            </a: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"Жетістіктер баспалдағы" атты  акциясы аясында колледж психологы </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Жетістікке жету өз қолында</a:t>
            </a:r>
            <a:r>
              <a:rPr kumimoji="0" lang="kk-KZ"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атты тренинг сабағын өтті. </a:t>
            </a:r>
            <a:endParaRPr kumimoji="0" lang="ru-RU" sz="700" b="1"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Бірінші кезекте студенттерге </a:t>
            </a:r>
            <a:r>
              <a:rPr kumimoji="0" lang="kk-KZ"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Жетістікке жетудің кілті</a:t>
            </a:r>
            <a:r>
              <a:rPr kumimoji="0" lang="kk-KZ"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тақырыпта видеоролик көрсетіліп, көрсетілген көрініс арқылы сұрақ-жауаптар  алынды.  </a:t>
            </a:r>
            <a:endParaRPr kumimoji="0" lang="ru-RU" sz="700" b="1" i="0" u="none" strike="noStrike" cap="none" normalizeH="0" baseline="0" dirty="0" smtClean="0">
              <a:ln>
                <a:noFill/>
              </a:ln>
              <a:solidFill>
                <a:schemeClr val="tx1"/>
              </a:solidFill>
              <a:effectLst/>
              <a:latin typeface="Arial" pitchFamily="34" charset="0"/>
              <a:cs typeface="Arial" pitchFamily="34" charset="0"/>
            </a:endParaRPr>
          </a:p>
          <a:p>
            <a:pPr marL="0" marR="0" lvl="0" indent="449263"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Студенттерге:</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🔴Жасөспірімдер  арасында өз-өзіне сенімділік қасиеттерін арттыру;</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Қауіп-қатерден шығудың оңай жолын табуға психологиялық консультация беру; </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Құқық бұзушылықтың алдын алу мақсатында зиянды әрекеттерден бойын алшақ ұстауға баулу;</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🔴Салауатты өмір салтын ұстануға  шақыру мақсатында ұйымдастырылды. </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Тренинг барысында  </a:t>
            </a:r>
            <a:r>
              <a:rPr kumimoji="0" lang="kk-KZ"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Құрмет\</a:t>
            </a:r>
            <a:r>
              <a:rPr kumimoji="0" lang="kk-KZ"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қасиетінің ,  оның не екенін, неліктен маңызды екенін түсіндіру, сезіндіру үшін бір-бірлеріне құрметпен қарап,  сыйластықта болуға шақыру  мақсатында </a:t>
            </a:r>
            <a:r>
              <a:rPr kumimoji="0" lang="kk-KZ"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Подиум</a:t>
            </a:r>
            <a:r>
              <a:rPr kumimoji="0" lang="kk-KZ"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ойын жаттығуы өткізілді. Қатысушы білімгерлер  көтеріңкі көңіл-күймен әрбір  подиум жолынан өткен қатысушыны  қошеметтеп қарсы алып  , ыстық ықыластарын көрсете білді. Іс-шараға арнайы қатысқан пән оқытушылары А.Оразалиева, К.Кадирбекова, А.Танирбергеновалар өздерінің өмір тәжірибесінен мысалдар келтіріп, мотивациялық ақыл-кеңестерімен бөлісті.</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Рисунок 9" descr="C:\Users\007\Downloads\WhatsApp Image 2023-05-16 at 14.20.03.jpeg"/>
          <p:cNvPicPr/>
          <p:nvPr/>
        </p:nvPicPr>
        <p:blipFill>
          <a:blip r:embed="rId5"/>
          <a:srcRect t="41415" b="36042"/>
          <a:stretch>
            <a:fillRect/>
          </a:stretch>
        </p:blipFill>
        <p:spPr bwMode="auto">
          <a:xfrm>
            <a:off x="142844" y="3357562"/>
            <a:ext cx="3214710" cy="2571768"/>
          </a:xfrm>
          <a:prstGeom prst="rect">
            <a:avLst/>
          </a:prstGeom>
          <a:noFill/>
          <a:ln w="9525">
            <a:noFill/>
            <a:miter lim="800000"/>
            <a:headEnd/>
            <a:tailEnd/>
          </a:ln>
        </p:spPr>
      </p:pic>
      <p:pic>
        <p:nvPicPr>
          <p:cNvPr id="11" name="Рисунок 10" descr="C:\Users\007\Downloads\WhatsApp Image 2023-05-16 at 14.20.07.jpeg"/>
          <p:cNvPicPr/>
          <p:nvPr/>
        </p:nvPicPr>
        <p:blipFill>
          <a:blip r:embed="rId6"/>
          <a:srcRect t="42144" b="32278"/>
          <a:stretch>
            <a:fillRect/>
          </a:stretch>
        </p:blipFill>
        <p:spPr bwMode="auto">
          <a:xfrm>
            <a:off x="3428992" y="3357562"/>
            <a:ext cx="3214710" cy="2571768"/>
          </a:xfrm>
          <a:prstGeom prst="rect">
            <a:avLst/>
          </a:prstGeom>
          <a:noFill/>
          <a:ln w="9525">
            <a:noFill/>
            <a:miter lim="800000"/>
            <a:headEnd/>
            <a:tailEnd/>
          </a:ln>
        </p:spPr>
      </p:pic>
      <p:pic>
        <p:nvPicPr>
          <p:cNvPr id="12" name="Рисунок 11" descr="C:\Users\007\Downloads\WhatsApp Image 2023-05-16 at 14.20.05.jpeg"/>
          <p:cNvPicPr/>
          <p:nvPr/>
        </p:nvPicPr>
        <p:blipFill>
          <a:blip r:embed="rId7"/>
          <a:srcRect t="34687" r="2319" b="32366"/>
          <a:stretch>
            <a:fillRect/>
          </a:stretch>
        </p:blipFill>
        <p:spPr bwMode="auto">
          <a:xfrm>
            <a:off x="6715140" y="3357562"/>
            <a:ext cx="2214578" cy="1571636"/>
          </a:xfrm>
          <a:prstGeom prst="rect">
            <a:avLst/>
          </a:prstGeom>
          <a:noFill/>
          <a:ln w="9525">
            <a:noFill/>
            <a:miter lim="800000"/>
            <a:headEnd/>
            <a:tailEnd/>
          </a:ln>
        </p:spPr>
      </p:pic>
      <p:pic>
        <p:nvPicPr>
          <p:cNvPr id="13" name="Рисунок 12" descr="C:\Users\007\Downloads\WhatsApp Image 2023-05-16 at 14.20.04 (1).jpeg"/>
          <p:cNvPicPr/>
          <p:nvPr/>
        </p:nvPicPr>
        <p:blipFill>
          <a:blip r:embed="rId8"/>
          <a:srcRect l="12426" t="28959" r="12902" b="26377"/>
          <a:stretch>
            <a:fillRect/>
          </a:stretch>
        </p:blipFill>
        <p:spPr bwMode="auto">
          <a:xfrm>
            <a:off x="6715140" y="5000636"/>
            <a:ext cx="2214578" cy="1643074"/>
          </a:xfrm>
          <a:prstGeom prst="rect">
            <a:avLst/>
          </a:prstGeom>
          <a:noFill/>
          <a:ln w="9525">
            <a:noFill/>
            <a:miter lim="800000"/>
            <a:headEnd/>
            <a:tailEnd/>
          </a:ln>
        </p:spPr>
      </p:pic>
      <p:sp>
        <p:nvSpPr>
          <p:cNvPr id="9218" name="Rectangle 2"/>
          <p:cNvSpPr>
            <a:spLocks noChangeArrowheads="1"/>
          </p:cNvSpPr>
          <p:nvPr/>
        </p:nvSpPr>
        <p:spPr bwMode="auto">
          <a:xfrm>
            <a:off x="1714480" y="6000768"/>
            <a:ext cx="485778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Сілтемесі:</a:t>
            </a:r>
            <a:r>
              <a:rPr kumimoji="0" lang="kk-K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9"/>
              </a:rPr>
              <a:t>https://m.facebook.com/story.php?story_fbid=pfbid02YQmwJ3PmBzkQN1RrmkQcVcovoewXsbiUZJWX87Mv7fXCxFwbC9EgUcBYYnLggiMyl&amp;id=100024607866042&amp;mibextid=Nif5oz</a:t>
            </a:r>
            <a:endParaRPr kumimoji="0" lang="kk-KZ"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heel spokes="8"/>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7" name="Рисунок 6" descr="_28976-311.jpg"/>
          <p:cNvPicPr>
            <a:picLocks noGrp="1" noChangeAspect="1"/>
          </p:cNvPicPr>
          <p:nvPr>
            <p:ph type="pic" idx="1"/>
          </p:nvPr>
        </p:nvPicPr>
        <p:blipFill>
          <a:blip r:embed="rId2"/>
          <a:srcRect l="2929" r="2929"/>
          <a:stretch>
            <a:fillRect/>
          </a:stretch>
        </p:blipFill>
        <p:spPr>
          <a:xfrm>
            <a:off x="0" y="0"/>
            <a:ext cx="9144000" cy="6858000"/>
          </a:xfrm>
        </p:spPr>
      </p:pic>
      <p:sp>
        <p:nvSpPr>
          <p:cNvPr id="41985" name="Rectangle 1"/>
          <p:cNvSpPr>
            <a:spLocks noChangeArrowheads="1"/>
          </p:cNvSpPr>
          <p:nvPr/>
        </p:nvSpPr>
        <p:spPr bwMode="auto">
          <a:xfrm>
            <a:off x="142844" y="571480"/>
            <a:ext cx="5857884"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altLang="zh-CN" sz="1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altLang="zh-CN"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kk-KZ" altLang="zh-CN" b="1" dirty="0" smtClean="0">
              <a:solidFill>
                <a:srgbClr val="FF0000"/>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altLang="zh-CN" sz="1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p:txBody>
      </p:sp>
      <p:sp>
        <p:nvSpPr>
          <p:cNvPr id="45059" name="Rectangle 3"/>
          <p:cNvSpPr>
            <a:spLocks noChangeArrowheads="1"/>
          </p:cNvSpPr>
          <p:nvPr/>
        </p:nvSpPr>
        <p:spPr bwMode="auto">
          <a:xfrm>
            <a:off x="1785918" y="0"/>
            <a:ext cx="3835309"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1" name="Rectangle 5"/>
          <p:cNvSpPr>
            <a:spLocks noChangeArrowheads="1"/>
          </p:cNvSpPr>
          <p:nvPr/>
        </p:nvSpPr>
        <p:spPr bwMode="auto">
          <a:xfrm>
            <a:off x="0" y="250030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1" descr="C:\Users\007\Desktop\Без названия.jpg"/>
          <p:cNvPicPr>
            <a:picLocks noChangeAspect="1" noChangeArrowheads="1"/>
          </p:cNvPicPr>
          <p:nvPr/>
        </p:nvPicPr>
        <p:blipFill>
          <a:blip r:embed="rId3"/>
          <a:srcRect/>
          <a:stretch>
            <a:fillRect/>
          </a:stretch>
        </p:blipFill>
        <p:spPr bwMode="auto">
          <a:xfrm>
            <a:off x="857224" y="6072206"/>
            <a:ext cx="785818" cy="785794"/>
          </a:xfrm>
          <a:prstGeom prst="rect">
            <a:avLst/>
          </a:prstGeom>
          <a:noFill/>
        </p:spPr>
      </p:pic>
      <p:pic>
        <p:nvPicPr>
          <p:cNvPr id="9" name="Picture 2" descr="C:\Users\007\Desktop\Без названия (1).jpg"/>
          <p:cNvPicPr>
            <a:picLocks noChangeAspect="1" noChangeArrowheads="1"/>
          </p:cNvPicPr>
          <p:nvPr/>
        </p:nvPicPr>
        <p:blipFill>
          <a:blip r:embed="rId4"/>
          <a:srcRect/>
          <a:stretch>
            <a:fillRect/>
          </a:stretch>
        </p:blipFill>
        <p:spPr bwMode="auto">
          <a:xfrm>
            <a:off x="0" y="6072182"/>
            <a:ext cx="785818" cy="785818"/>
          </a:xfrm>
          <a:prstGeom prst="rect">
            <a:avLst/>
          </a:prstGeom>
          <a:noFill/>
        </p:spPr>
      </p:pic>
      <p:sp>
        <p:nvSpPr>
          <p:cNvPr id="10" name="Прямоугольник 9"/>
          <p:cNvSpPr/>
          <p:nvPr/>
        </p:nvSpPr>
        <p:spPr>
          <a:xfrm>
            <a:off x="285720" y="214291"/>
            <a:ext cx="8643998" cy="1477328"/>
          </a:xfrm>
          <a:prstGeom prst="rect">
            <a:avLst/>
          </a:prstGeom>
        </p:spPr>
        <p:txBody>
          <a:bodyPr wrap="square">
            <a:spAutoFit/>
          </a:bodyPr>
          <a:lstStyle/>
          <a:p>
            <a:pPr algn="ctr"/>
            <a:r>
              <a:rPr lang="ru-RU" dirty="0" smtClean="0">
                <a:latin typeface="Times New Roman" pitchFamily="18" charset="0"/>
                <a:cs typeface="Times New Roman" pitchFamily="18" charset="0"/>
              </a:rPr>
              <a:t>15 </a:t>
            </a:r>
            <a:r>
              <a:rPr lang="ru-RU" dirty="0" err="1" smtClean="0">
                <a:latin typeface="Times New Roman" pitchFamily="18" charset="0"/>
                <a:cs typeface="Times New Roman" pitchFamily="18" charset="0"/>
              </a:rPr>
              <a:t>мамыр</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Халықаралық отбасы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күніне орай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отбасы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құндылықтарың маңыздылығын дәріптеу мақсатында Жаңатас көпсалалы колледжінде</a:t>
            </a:r>
            <a:r>
              <a:rPr lang="ru-RU" dirty="0" smtClean="0">
                <a:latin typeface="Times New Roman" pitchFamily="18" charset="0"/>
                <a:cs typeface="Times New Roman" pitchFamily="18" charset="0"/>
              </a:rPr>
              <a:t> студент </a:t>
            </a:r>
            <a:r>
              <a:rPr lang="ru-RU" dirty="0" err="1" smtClean="0">
                <a:latin typeface="Times New Roman" pitchFamily="18" charset="0"/>
                <a:cs typeface="Times New Roman" pitchFamily="18" charset="0"/>
              </a:rPr>
              <a:t>жастармен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Отбасы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өмір аясы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тақырыбында </a:t>
            </a:r>
            <a:r>
              <a:rPr lang="ru-RU" dirty="0" smtClean="0">
                <a:latin typeface="Times New Roman" pitchFamily="18" charset="0"/>
                <a:cs typeface="Times New Roman" pitchFamily="18" charset="0"/>
              </a:rPr>
              <a:t>тренинг </a:t>
            </a:r>
            <a:r>
              <a:rPr lang="ru-RU" dirty="0" err="1" smtClean="0">
                <a:latin typeface="Times New Roman" pitchFamily="18" charset="0"/>
                <a:cs typeface="Times New Roman" pitchFamily="18" charset="0"/>
              </a:rPr>
              <a:t>өткізілді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Шараға Жастар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ресурстық орталығының ұйымдастыру бақылау бөлімінің басшысы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Н.Айнабекова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орталықтың психологы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Ж.Орынбай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қатысты</a:t>
            </a:r>
            <a:endParaRPr lang="ru-RU" dirty="0">
              <a:latin typeface="Times New Roman" pitchFamily="18" charset="0"/>
              <a:cs typeface="Times New Roman" pitchFamily="18" charset="0"/>
            </a:endParaRPr>
          </a:p>
        </p:txBody>
      </p:sp>
      <p:pic>
        <p:nvPicPr>
          <p:cNvPr id="5121" name="Picture 1" descr="C:\Users\007\Downloads\WhatsApp Image 2023-05-16 at 15.32.26.jpeg"/>
          <p:cNvPicPr>
            <a:picLocks noChangeAspect="1" noChangeArrowheads="1"/>
          </p:cNvPicPr>
          <p:nvPr/>
        </p:nvPicPr>
        <p:blipFill>
          <a:blip r:embed="rId5"/>
          <a:srcRect t="33333" b="31250"/>
          <a:stretch>
            <a:fillRect/>
          </a:stretch>
        </p:blipFill>
        <p:spPr bwMode="auto">
          <a:xfrm>
            <a:off x="214282" y="1785925"/>
            <a:ext cx="5857916" cy="3991957"/>
          </a:xfrm>
          <a:prstGeom prst="rect">
            <a:avLst/>
          </a:prstGeom>
          <a:noFill/>
        </p:spPr>
      </p:pic>
      <p:pic>
        <p:nvPicPr>
          <p:cNvPr id="5122" name="Picture 2" descr="C:\Users\007\Downloads\WhatsApp Image 2023-05-16 at 15.32.25.jpeg"/>
          <p:cNvPicPr>
            <a:picLocks noChangeAspect="1" noChangeArrowheads="1"/>
          </p:cNvPicPr>
          <p:nvPr/>
        </p:nvPicPr>
        <p:blipFill>
          <a:blip r:embed="rId6"/>
          <a:srcRect t="11458" b="8333"/>
          <a:stretch>
            <a:fillRect/>
          </a:stretch>
        </p:blipFill>
        <p:spPr bwMode="auto">
          <a:xfrm>
            <a:off x="6286512" y="1785926"/>
            <a:ext cx="2714644" cy="4000528"/>
          </a:xfrm>
          <a:prstGeom prst="rect">
            <a:avLst/>
          </a:prstGeom>
          <a:noFill/>
        </p:spPr>
      </p:pic>
      <p:sp>
        <p:nvSpPr>
          <p:cNvPr id="12" name="Прямоугольник 11"/>
          <p:cNvSpPr/>
          <p:nvPr/>
        </p:nvSpPr>
        <p:spPr>
          <a:xfrm>
            <a:off x="1714480" y="6057781"/>
            <a:ext cx="7215206" cy="800219"/>
          </a:xfrm>
          <a:prstGeom prst="rect">
            <a:avLst/>
          </a:prstGeom>
        </p:spPr>
        <p:txBody>
          <a:bodyPr wrap="square">
            <a:spAutoFit/>
          </a:bodyPr>
          <a:lstStyle/>
          <a:p>
            <a:r>
              <a:rPr lang="en-US" sz="1400" dirty="0" smtClean="0">
                <a:hlinkClick r:id="rId7"/>
              </a:rPr>
              <a:t>https://m.facebook.com/story.php?story_fbid=pfbid0vnX8dZopSFkNG3NroZZ8g2SWhjTz7qAcKif44XB8QSXmRuewSGB727ZQAgyLZFULl&amp;id=100024607866042&amp;mibextid=Nif5oz</a:t>
            </a:r>
            <a:endParaRPr lang="kk-KZ" sz="1400" dirty="0" smtClean="0"/>
          </a:p>
          <a:p>
            <a:endParaRPr lang="ru-RU" dirty="0"/>
          </a:p>
        </p:txBody>
      </p:sp>
    </p:spTree>
  </p:cSld>
  <p:clrMapOvr>
    <a:masterClrMapping/>
  </p:clrMapOvr>
  <p:transition>
    <p:wheel spokes="8"/>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7" name="Рисунок 6" descr="_28976-311.jpg"/>
          <p:cNvPicPr>
            <a:picLocks noGrp="1" noChangeAspect="1"/>
          </p:cNvPicPr>
          <p:nvPr>
            <p:ph type="pic" idx="1"/>
          </p:nvPr>
        </p:nvPicPr>
        <p:blipFill>
          <a:blip r:embed="rId2"/>
          <a:srcRect l="2929" r="2929"/>
          <a:stretch>
            <a:fillRect/>
          </a:stretch>
        </p:blipFill>
        <p:spPr>
          <a:xfrm>
            <a:off x="0" y="0"/>
            <a:ext cx="9144000" cy="6858000"/>
          </a:xfrm>
        </p:spPr>
      </p:pic>
      <p:sp>
        <p:nvSpPr>
          <p:cNvPr id="41985" name="Rectangle 1"/>
          <p:cNvSpPr>
            <a:spLocks noChangeArrowheads="1"/>
          </p:cNvSpPr>
          <p:nvPr/>
        </p:nvSpPr>
        <p:spPr bwMode="auto">
          <a:xfrm>
            <a:off x="142844" y="571480"/>
            <a:ext cx="5857884"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altLang="zh-CN" sz="1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altLang="zh-CN"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kk-KZ" altLang="zh-CN" b="1" dirty="0" smtClean="0">
              <a:solidFill>
                <a:srgbClr val="FF0000"/>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altLang="zh-CN" sz="1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p:txBody>
      </p:sp>
      <p:sp>
        <p:nvSpPr>
          <p:cNvPr id="45059" name="Rectangle 3"/>
          <p:cNvSpPr>
            <a:spLocks noChangeArrowheads="1"/>
          </p:cNvSpPr>
          <p:nvPr/>
        </p:nvSpPr>
        <p:spPr bwMode="auto">
          <a:xfrm>
            <a:off x="1785918" y="0"/>
            <a:ext cx="3835309"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1" name="Rectangle 5"/>
          <p:cNvSpPr>
            <a:spLocks noChangeArrowheads="1"/>
          </p:cNvSpPr>
          <p:nvPr/>
        </p:nvSpPr>
        <p:spPr bwMode="auto">
          <a:xfrm>
            <a:off x="0" y="250030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1" descr="C:\Users\007\Desktop\Без названия.jpg"/>
          <p:cNvPicPr>
            <a:picLocks noChangeAspect="1" noChangeArrowheads="1"/>
          </p:cNvPicPr>
          <p:nvPr/>
        </p:nvPicPr>
        <p:blipFill>
          <a:blip r:embed="rId3"/>
          <a:srcRect/>
          <a:stretch>
            <a:fillRect/>
          </a:stretch>
        </p:blipFill>
        <p:spPr bwMode="auto">
          <a:xfrm>
            <a:off x="857224" y="6072206"/>
            <a:ext cx="785818" cy="785794"/>
          </a:xfrm>
          <a:prstGeom prst="rect">
            <a:avLst/>
          </a:prstGeom>
          <a:noFill/>
        </p:spPr>
      </p:pic>
      <p:pic>
        <p:nvPicPr>
          <p:cNvPr id="9" name="Picture 2" descr="C:\Users\007\Desktop\Без названия (1).jpg"/>
          <p:cNvPicPr>
            <a:picLocks noChangeAspect="1" noChangeArrowheads="1"/>
          </p:cNvPicPr>
          <p:nvPr/>
        </p:nvPicPr>
        <p:blipFill>
          <a:blip r:embed="rId4"/>
          <a:srcRect/>
          <a:stretch>
            <a:fillRect/>
          </a:stretch>
        </p:blipFill>
        <p:spPr bwMode="auto">
          <a:xfrm>
            <a:off x="0" y="6072182"/>
            <a:ext cx="785818" cy="785818"/>
          </a:xfrm>
          <a:prstGeom prst="rect">
            <a:avLst/>
          </a:prstGeom>
          <a:noFill/>
        </p:spPr>
      </p:pic>
      <p:sp>
        <p:nvSpPr>
          <p:cNvPr id="10" name="Прямоугольник 9"/>
          <p:cNvSpPr/>
          <p:nvPr/>
        </p:nvSpPr>
        <p:spPr>
          <a:xfrm>
            <a:off x="0" y="142852"/>
            <a:ext cx="9144000" cy="1600438"/>
          </a:xfrm>
          <a:prstGeom prst="rect">
            <a:avLst/>
          </a:prstGeom>
        </p:spPr>
        <p:txBody>
          <a:bodyPr wrap="square">
            <a:spAutoFit/>
          </a:bodyPr>
          <a:lstStyle/>
          <a:p>
            <a:pPr algn="ctr"/>
            <a:r>
              <a:rPr lang="ru-RU" sz="1400" b="1" dirty="0" smtClean="0">
                <a:latin typeface="Times New Roman" pitchFamily="18" charset="0"/>
                <a:cs typeface="Times New Roman" pitchFamily="18" charset="0"/>
              </a:rPr>
              <a:t>2023ж.12 </a:t>
            </a:r>
            <a:r>
              <a:rPr lang="ru-RU" sz="1400" b="1" dirty="0" err="1" smtClean="0">
                <a:latin typeface="Times New Roman" pitchFamily="18" charset="0"/>
                <a:cs typeface="Times New Roman" pitchFamily="18" charset="0"/>
              </a:rPr>
              <a:t>мамыр</a:t>
            </a:r>
            <a:r>
              <a:rPr lang="ru-RU" sz="1400" b="1" dirty="0" smtClean="0">
                <a:latin typeface="Times New Roman" pitchFamily="18" charset="0"/>
                <a:cs typeface="Times New Roman" pitchFamily="18" charset="0"/>
              </a:rPr>
              <a:t> Колледж </a:t>
            </a:r>
            <a:r>
              <a:rPr lang="ru-RU" sz="1400" b="1" dirty="0" err="1" smtClean="0">
                <a:latin typeface="Times New Roman" pitchFamily="18" charset="0"/>
                <a:cs typeface="Times New Roman" pitchFamily="18" charset="0"/>
              </a:rPr>
              <a:t>психологы</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А.Есболаева</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медбике</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Н.Абдуллаевамен</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бірлесе</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жастар</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арасында</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Қазіргі жастардың әлеуметтік бет-бейнесі</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қандай </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тақырыпта </a:t>
            </a:r>
            <a:r>
              <a:rPr lang="ru-RU" sz="1400" b="1" dirty="0" smtClean="0">
                <a:latin typeface="Times New Roman" pitchFamily="18" charset="0"/>
                <a:cs typeface="Times New Roman" pitchFamily="18" charset="0"/>
              </a:rPr>
              <a:t>семинар </a:t>
            </a:r>
            <a:r>
              <a:rPr lang="ru-RU" sz="1400" b="1" dirty="0" err="1" smtClean="0">
                <a:latin typeface="Times New Roman" pitchFamily="18" charset="0"/>
                <a:cs typeface="Times New Roman" pitchFamily="18" charset="0"/>
              </a:rPr>
              <a:t>сабағын өткізді</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Алғы сөз кезегінде</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медбике</a:t>
            </a:r>
            <a:r>
              <a:rPr lang="ru-RU" sz="1400" b="1" dirty="0" smtClean="0">
                <a:latin typeface="Times New Roman" pitchFamily="18" charset="0"/>
                <a:cs typeface="Times New Roman" pitchFamily="18" charset="0"/>
              </a:rPr>
              <a:t> Н.Абдуллаева </a:t>
            </a:r>
            <a:r>
              <a:rPr lang="ru-RU" sz="1400" b="1" dirty="0" err="1" smtClean="0">
                <a:latin typeface="Times New Roman" pitchFamily="18" charset="0"/>
                <a:cs typeface="Times New Roman" pitchFamily="18" charset="0"/>
              </a:rPr>
              <a:t>зиянды</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заттардың алдын</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алу</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мақсатында </a:t>
            </a:r>
            <a:r>
              <a:rPr lang="ru-RU" sz="1400" b="1" dirty="0" smtClean="0">
                <a:latin typeface="Times New Roman" pitchFamily="18" charset="0"/>
                <a:cs typeface="Times New Roman" pitchFamily="18" charset="0"/>
              </a:rPr>
              <a:t>"Алкоголь </a:t>
            </a:r>
            <a:r>
              <a:rPr lang="ru-RU" sz="1400" b="1" dirty="0" err="1" smtClean="0">
                <a:latin typeface="Times New Roman" pitchFamily="18" charset="0"/>
                <a:cs typeface="Times New Roman" pitchFamily="18" charset="0"/>
              </a:rPr>
              <a:t>зияны</a:t>
            </a:r>
            <a:r>
              <a:rPr lang="ru-RU" sz="1400" b="1" dirty="0" smtClean="0">
                <a:latin typeface="Times New Roman" pitchFamily="18" charset="0"/>
                <a:cs typeface="Times New Roman" pitchFamily="18" charset="0"/>
              </a:rPr>
              <a:t> " , "</a:t>
            </a:r>
            <a:r>
              <a:rPr lang="ru-RU" sz="1400" b="1" dirty="0" err="1" smtClean="0">
                <a:latin typeface="Times New Roman" pitchFamily="18" charset="0"/>
                <a:cs typeface="Times New Roman" pitchFamily="18" charset="0"/>
              </a:rPr>
              <a:t>Нашақорлықтың зардабы</a:t>
            </a:r>
            <a:r>
              <a:rPr lang="ru-RU" sz="1400" b="1" dirty="0" smtClean="0">
                <a:latin typeface="Times New Roman" pitchFamily="18" charset="0"/>
                <a:cs typeface="Times New Roman" pitchFamily="18" charset="0"/>
              </a:rPr>
              <a:t> ", "</a:t>
            </a:r>
            <a:r>
              <a:rPr lang="ru-RU" sz="1400" b="1" dirty="0" err="1" smtClean="0">
                <a:latin typeface="Times New Roman" pitchFamily="18" charset="0"/>
                <a:cs typeface="Times New Roman" pitchFamily="18" charset="0"/>
              </a:rPr>
              <a:t>Темекі</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зияны</a:t>
            </a:r>
            <a:r>
              <a:rPr lang="ru-RU" sz="1400" b="1" dirty="0" smtClean="0">
                <a:latin typeface="Times New Roman" pitchFamily="18" charset="0"/>
                <a:cs typeface="Times New Roman" pitchFamily="18" charset="0"/>
              </a:rPr>
              <a:t>" т.б. </a:t>
            </a:r>
            <a:r>
              <a:rPr lang="ru-RU" sz="1400" b="1" dirty="0" err="1" smtClean="0">
                <a:latin typeface="Times New Roman" pitchFamily="18" charset="0"/>
                <a:cs typeface="Times New Roman" pitchFamily="18" charset="0"/>
              </a:rPr>
              <a:t>зиянды</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заттардың ағзаға кері</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әсер ететін</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себептерін</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зардабын</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түсіндіріп, алдын</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алу</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жадынама</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парақшаларын таратты</a:t>
            </a:r>
            <a:r>
              <a:rPr lang="ru-RU" sz="1400" b="1" dirty="0" smtClean="0">
                <a:latin typeface="Times New Roman" pitchFamily="18" charset="0"/>
                <a:cs typeface="Times New Roman" pitchFamily="18" charset="0"/>
              </a:rPr>
              <a:t>.   Колледж </a:t>
            </a:r>
            <a:r>
              <a:rPr lang="ru-RU" sz="1400" b="1" dirty="0" err="1" smtClean="0">
                <a:latin typeface="Times New Roman" pitchFamily="18" charset="0"/>
                <a:cs typeface="Times New Roman" pitchFamily="18" charset="0"/>
              </a:rPr>
              <a:t>психологы</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зиянды</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заттардың адам</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организіміне</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тыныс-тіршілігіне</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кері</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әсерін тигізіп</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қоймай</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тәуелділіктен депрессияға дейінгі</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сезімдерін</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ояту</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қаупі </a:t>
            </a:r>
            <a:r>
              <a:rPr lang="ru-RU" sz="1400" b="1" dirty="0" smtClean="0">
                <a:latin typeface="Times New Roman" pitchFamily="18" charset="0"/>
                <a:cs typeface="Times New Roman" pitchFamily="18" charset="0"/>
              </a:rPr>
              <a:t>бар </a:t>
            </a:r>
            <a:r>
              <a:rPr lang="ru-RU" sz="1400" b="1" dirty="0" err="1" smtClean="0">
                <a:latin typeface="Times New Roman" pitchFamily="18" charset="0"/>
                <a:cs typeface="Times New Roman" pitchFamily="18" charset="0"/>
              </a:rPr>
              <a:t>екендігін</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түсіндіріп </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консультациялық кенес</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беріп</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өтті</a:t>
            </a:r>
            <a:r>
              <a:rPr lang="ru-RU" sz="1400" b="1" dirty="0" smtClean="0">
                <a:latin typeface="Times New Roman" pitchFamily="18" charset="0"/>
                <a:cs typeface="Times New Roman" pitchFamily="18" charset="0"/>
              </a:rPr>
              <a:t>.</a:t>
            </a:r>
            <a:endParaRPr lang="ru-RU" sz="1400" b="1" dirty="0">
              <a:latin typeface="Times New Roman" pitchFamily="18" charset="0"/>
              <a:cs typeface="Times New Roman" pitchFamily="18" charset="0"/>
            </a:endParaRPr>
          </a:p>
        </p:txBody>
      </p:sp>
      <p:pic>
        <p:nvPicPr>
          <p:cNvPr id="4097" name="Picture 1" descr="C:\Users\007\Downloads\WhatsApp Image 2023-05-16 at 15.38.23.jpeg"/>
          <p:cNvPicPr>
            <a:picLocks noChangeAspect="1" noChangeArrowheads="1"/>
          </p:cNvPicPr>
          <p:nvPr/>
        </p:nvPicPr>
        <p:blipFill>
          <a:blip r:embed="rId5"/>
          <a:srcRect t="25000" b="53125"/>
          <a:stretch>
            <a:fillRect/>
          </a:stretch>
        </p:blipFill>
        <p:spPr bwMode="auto">
          <a:xfrm>
            <a:off x="214281" y="1857364"/>
            <a:ext cx="4572033" cy="2428892"/>
          </a:xfrm>
          <a:prstGeom prst="rect">
            <a:avLst/>
          </a:prstGeom>
          <a:noFill/>
        </p:spPr>
      </p:pic>
      <p:pic>
        <p:nvPicPr>
          <p:cNvPr id="4098" name="Picture 2" descr="C:\Users\007\Downloads\WhatsApp Image 2023-05-16 at 15.38.23.jpeg"/>
          <p:cNvPicPr>
            <a:picLocks noChangeAspect="1" noChangeArrowheads="1"/>
          </p:cNvPicPr>
          <p:nvPr/>
        </p:nvPicPr>
        <p:blipFill>
          <a:blip r:embed="rId5"/>
          <a:srcRect t="69792" b="10416"/>
          <a:stretch>
            <a:fillRect/>
          </a:stretch>
        </p:blipFill>
        <p:spPr bwMode="auto">
          <a:xfrm>
            <a:off x="4929190" y="1857364"/>
            <a:ext cx="4071966" cy="2428892"/>
          </a:xfrm>
          <a:prstGeom prst="rect">
            <a:avLst/>
          </a:prstGeom>
          <a:noFill/>
        </p:spPr>
      </p:pic>
      <p:sp>
        <p:nvSpPr>
          <p:cNvPr id="12" name="Прямоугольник 11"/>
          <p:cNvSpPr/>
          <p:nvPr/>
        </p:nvSpPr>
        <p:spPr>
          <a:xfrm>
            <a:off x="1785918" y="6057781"/>
            <a:ext cx="7358082" cy="800219"/>
          </a:xfrm>
          <a:prstGeom prst="rect">
            <a:avLst/>
          </a:prstGeom>
        </p:spPr>
        <p:txBody>
          <a:bodyPr wrap="square">
            <a:spAutoFit/>
          </a:bodyPr>
          <a:lstStyle/>
          <a:p>
            <a:r>
              <a:rPr lang="en-US" sz="1400" dirty="0" smtClean="0">
                <a:hlinkClick r:id="rId6"/>
              </a:rPr>
              <a:t>https://m.facebook.com/story.php?story_fbid=pfbid0337MdSLhjEifJmcAsTuhPd6dgiK9JS6xUn8hAHPgXnCtXS8Gn4tjJYjhjz4Zqpfk7l&amp;id=100024607866042&amp;mibextid=Nif5oz</a:t>
            </a:r>
            <a:endParaRPr lang="kk-KZ" sz="1400" dirty="0" smtClean="0"/>
          </a:p>
          <a:p>
            <a:endParaRPr lang="ru-RU" dirty="0"/>
          </a:p>
        </p:txBody>
      </p:sp>
      <p:pic>
        <p:nvPicPr>
          <p:cNvPr id="4099" name="Picture 3" descr="C:\Users\007\Downloads\WhatsApp Image 2023-05-16 at 15.43.34.jpeg"/>
          <p:cNvPicPr>
            <a:picLocks noChangeAspect="1" noChangeArrowheads="1"/>
          </p:cNvPicPr>
          <p:nvPr/>
        </p:nvPicPr>
        <p:blipFill>
          <a:blip r:embed="rId7"/>
          <a:srcRect t="9375" b="53125"/>
          <a:stretch>
            <a:fillRect/>
          </a:stretch>
        </p:blipFill>
        <p:spPr bwMode="auto">
          <a:xfrm>
            <a:off x="214282" y="4429132"/>
            <a:ext cx="2857520" cy="1571636"/>
          </a:xfrm>
          <a:prstGeom prst="rect">
            <a:avLst/>
          </a:prstGeom>
          <a:noFill/>
        </p:spPr>
      </p:pic>
      <p:pic>
        <p:nvPicPr>
          <p:cNvPr id="4100" name="Picture 4" descr="C:\Users\007\Downloads\WhatsApp Image 2023-05-16 at 15.43.33.jpeg"/>
          <p:cNvPicPr>
            <a:picLocks noChangeAspect="1" noChangeArrowheads="1"/>
          </p:cNvPicPr>
          <p:nvPr/>
        </p:nvPicPr>
        <p:blipFill>
          <a:blip r:embed="rId8"/>
          <a:srcRect l="52315" t="43750" b="33333"/>
          <a:stretch>
            <a:fillRect/>
          </a:stretch>
        </p:blipFill>
        <p:spPr bwMode="auto">
          <a:xfrm>
            <a:off x="3143240" y="4429132"/>
            <a:ext cx="1785950" cy="1571636"/>
          </a:xfrm>
          <a:prstGeom prst="rect">
            <a:avLst/>
          </a:prstGeom>
          <a:noFill/>
        </p:spPr>
      </p:pic>
      <p:pic>
        <p:nvPicPr>
          <p:cNvPr id="4101" name="Picture 5" descr="C:\Users\007\Downloads\WhatsApp Image 2023-05-16 at 15.48.55.jpeg"/>
          <p:cNvPicPr>
            <a:picLocks noChangeAspect="1" noChangeArrowheads="1"/>
          </p:cNvPicPr>
          <p:nvPr/>
        </p:nvPicPr>
        <p:blipFill>
          <a:blip r:embed="rId9"/>
          <a:srcRect t="10416" b="32292"/>
          <a:stretch>
            <a:fillRect/>
          </a:stretch>
        </p:blipFill>
        <p:spPr bwMode="auto">
          <a:xfrm>
            <a:off x="5000628" y="4357694"/>
            <a:ext cx="1857388" cy="1643074"/>
          </a:xfrm>
          <a:prstGeom prst="rect">
            <a:avLst/>
          </a:prstGeom>
          <a:noFill/>
        </p:spPr>
      </p:pic>
      <p:pic>
        <p:nvPicPr>
          <p:cNvPr id="4102" name="Picture 6" descr="C:\Users\007\Downloads\WhatsApp Image 2023-05-16 at 15.48.54.jpeg"/>
          <p:cNvPicPr>
            <a:picLocks noChangeAspect="1" noChangeArrowheads="1"/>
          </p:cNvPicPr>
          <p:nvPr/>
        </p:nvPicPr>
        <p:blipFill>
          <a:blip r:embed="rId10"/>
          <a:srcRect l="10648" t="8333" r="10648" b="63542"/>
          <a:stretch>
            <a:fillRect/>
          </a:stretch>
        </p:blipFill>
        <p:spPr bwMode="auto">
          <a:xfrm>
            <a:off x="6929454" y="4357694"/>
            <a:ext cx="2071702" cy="1643074"/>
          </a:xfrm>
          <a:prstGeom prst="rect">
            <a:avLst/>
          </a:prstGeom>
          <a:noFill/>
        </p:spPr>
      </p:pic>
    </p:spTree>
  </p:cSld>
  <p:clrMapOvr>
    <a:masterClrMapping/>
  </p:clrMapOvr>
  <p:transition>
    <p:wheel spokes="8"/>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7" name="Рисунок 6" descr="_28976-311.jpg"/>
          <p:cNvPicPr>
            <a:picLocks noGrp="1" noChangeAspect="1"/>
          </p:cNvPicPr>
          <p:nvPr>
            <p:ph type="pic" idx="1"/>
          </p:nvPr>
        </p:nvPicPr>
        <p:blipFill>
          <a:blip r:embed="rId2"/>
          <a:srcRect l="2929" r="2929"/>
          <a:stretch>
            <a:fillRect/>
          </a:stretch>
        </p:blipFill>
        <p:spPr>
          <a:xfrm>
            <a:off x="0" y="0"/>
            <a:ext cx="9144000" cy="6858000"/>
          </a:xfrm>
        </p:spPr>
      </p:pic>
      <p:sp>
        <p:nvSpPr>
          <p:cNvPr id="41985" name="Rectangle 1"/>
          <p:cNvSpPr>
            <a:spLocks noChangeArrowheads="1"/>
          </p:cNvSpPr>
          <p:nvPr/>
        </p:nvSpPr>
        <p:spPr bwMode="auto">
          <a:xfrm>
            <a:off x="142844" y="571480"/>
            <a:ext cx="5857884"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altLang="zh-CN" sz="1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altLang="zh-CN"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kk-KZ" altLang="zh-CN" b="1" dirty="0" smtClean="0">
              <a:solidFill>
                <a:srgbClr val="FF0000"/>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altLang="zh-CN" sz="1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p:txBody>
      </p:sp>
      <p:sp>
        <p:nvSpPr>
          <p:cNvPr id="45059" name="Rectangle 3"/>
          <p:cNvSpPr>
            <a:spLocks noChangeArrowheads="1"/>
          </p:cNvSpPr>
          <p:nvPr/>
        </p:nvSpPr>
        <p:spPr bwMode="auto">
          <a:xfrm>
            <a:off x="1785918" y="0"/>
            <a:ext cx="3835309"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1" name="Rectangle 5"/>
          <p:cNvSpPr>
            <a:spLocks noChangeArrowheads="1"/>
          </p:cNvSpPr>
          <p:nvPr/>
        </p:nvSpPr>
        <p:spPr bwMode="auto">
          <a:xfrm>
            <a:off x="0" y="250030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1" descr="C:\Users\007\Desktop\Без названия.jpg"/>
          <p:cNvPicPr>
            <a:picLocks noChangeAspect="1" noChangeArrowheads="1"/>
          </p:cNvPicPr>
          <p:nvPr/>
        </p:nvPicPr>
        <p:blipFill>
          <a:blip r:embed="rId3"/>
          <a:srcRect/>
          <a:stretch>
            <a:fillRect/>
          </a:stretch>
        </p:blipFill>
        <p:spPr bwMode="auto">
          <a:xfrm>
            <a:off x="857224" y="6072206"/>
            <a:ext cx="785818" cy="785794"/>
          </a:xfrm>
          <a:prstGeom prst="rect">
            <a:avLst/>
          </a:prstGeom>
          <a:noFill/>
        </p:spPr>
      </p:pic>
      <p:pic>
        <p:nvPicPr>
          <p:cNvPr id="9" name="Picture 2" descr="C:\Users\007\Desktop\Без названия (1).jpg"/>
          <p:cNvPicPr>
            <a:picLocks noChangeAspect="1" noChangeArrowheads="1"/>
          </p:cNvPicPr>
          <p:nvPr/>
        </p:nvPicPr>
        <p:blipFill>
          <a:blip r:embed="rId4"/>
          <a:srcRect/>
          <a:stretch>
            <a:fillRect/>
          </a:stretch>
        </p:blipFill>
        <p:spPr bwMode="auto">
          <a:xfrm>
            <a:off x="0" y="6072182"/>
            <a:ext cx="785818" cy="785818"/>
          </a:xfrm>
          <a:prstGeom prst="rect">
            <a:avLst/>
          </a:prstGeom>
          <a:noFill/>
        </p:spPr>
      </p:pic>
      <p:pic>
        <p:nvPicPr>
          <p:cNvPr id="10" name="Рисунок 9" descr="C:\Users\007\Downloads\WhatsApp Image 2023-05-16 at 09.33.11.jpeg"/>
          <p:cNvPicPr/>
          <p:nvPr/>
        </p:nvPicPr>
        <p:blipFill>
          <a:blip r:embed="rId5"/>
          <a:srcRect t="46403" b="22567"/>
          <a:stretch>
            <a:fillRect/>
          </a:stretch>
        </p:blipFill>
        <p:spPr bwMode="auto">
          <a:xfrm>
            <a:off x="285720" y="2071678"/>
            <a:ext cx="2786082" cy="2000264"/>
          </a:xfrm>
          <a:prstGeom prst="rect">
            <a:avLst/>
          </a:prstGeom>
          <a:noFill/>
          <a:ln w="9525">
            <a:noFill/>
            <a:miter lim="800000"/>
            <a:headEnd/>
            <a:tailEnd/>
          </a:ln>
        </p:spPr>
      </p:pic>
      <p:sp>
        <p:nvSpPr>
          <p:cNvPr id="11" name="Прямоугольник 10"/>
          <p:cNvSpPr/>
          <p:nvPr/>
        </p:nvSpPr>
        <p:spPr>
          <a:xfrm>
            <a:off x="1714480" y="6143644"/>
            <a:ext cx="7215238" cy="523220"/>
          </a:xfrm>
          <a:prstGeom prst="rect">
            <a:avLst/>
          </a:prstGeom>
        </p:spPr>
        <p:txBody>
          <a:bodyPr wrap="square">
            <a:spAutoFit/>
          </a:bodyPr>
          <a:lstStyle/>
          <a:p>
            <a:r>
              <a:rPr lang="kk-KZ" sz="1400" b="1" u="sng" dirty="0" smtClean="0">
                <a:hlinkClick r:id="rId6"/>
              </a:rPr>
              <a:t>https://m.facebook.com/story.php?story_fbid=pfbid02KmeYXXrh3V2Rjxa84GAATSDGgjxA7iufDXtE3MVJ3iYq8K7RwCJ3Td35Xen3R24Ql&amp;id=100024607866042&amp;mibextid=Nif5oz</a:t>
            </a:r>
            <a:endParaRPr lang="ru-RU" sz="1400" dirty="0"/>
          </a:p>
        </p:txBody>
      </p:sp>
      <p:pic>
        <p:nvPicPr>
          <p:cNvPr id="12" name="Рисунок 11" descr="C:\Users\007\Downloads\WhatsApp Image 2023-05-16 at 09.33.11 (1).jpeg"/>
          <p:cNvPicPr/>
          <p:nvPr/>
        </p:nvPicPr>
        <p:blipFill>
          <a:blip r:embed="rId7"/>
          <a:srcRect t="46862" b="19805"/>
          <a:stretch>
            <a:fillRect/>
          </a:stretch>
        </p:blipFill>
        <p:spPr bwMode="auto">
          <a:xfrm>
            <a:off x="3143240" y="2071678"/>
            <a:ext cx="3000395" cy="2000264"/>
          </a:xfrm>
          <a:prstGeom prst="rect">
            <a:avLst/>
          </a:prstGeom>
          <a:noFill/>
          <a:ln w="9525">
            <a:noFill/>
            <a:miter lim="800000"/>
            <a:headEnd/>
            <a:tailEnd/>
          </a:ln>
        </p:spPr>
      </p:pic>
      <p:pic>
        <p:nvPicPr>
          <p:cNvPr id="13" name="Рисунок 12" descr="C:\Users\007\Downloads\WhatsApp Image 2023-05-16 at 09.33.13 (1).jpeg"/>
          <p:cNvPicPr/>
          <p:nvPr/>
        </p:nvPicPr>
        <p:blipFill>
          <a:blip r:embed="rId8"/>
          <a:srcRect t="42151" b="25436"/>
          <a:stretch>
            <a:fillRect/>
          </a:stretch>
        </p:blipFill>
        <p:spPr bwMode="auto">
          <a:xfrm>
            <a:off x="6215074" y="2071678"/>
            <a:ext cx="2714644" cy="2000264"/>
          </a:xfrm>
          <a:prstGeom prst="rect">
            <a:avLst/>
          </a:prstGeom>
          <a:noFill/>
          <a:ln w="9525">
            <a:noFill/>
            <a:miter lim="800000"/>
            <a:headEnd/>
            <a:tailEnd/>
          </a:ln>
        </p:spPr>
      </p:pic>
      <p:sp>
        <p:nvSpPr>
          <p:cNvPr id="11265" name="Rectangle 1"/>
          <p:cNvSpPr>
            <a:spLocks noChangeArrowheads="1"/>
          </p:cNvSpPr>
          <p:nvPr/>
        </p:nvSpPr>
        <p:spPr bwMode="auto">
          <a:xfrm>
            <a:off x="285720" y="214290"/>
            <a:ext cx="8643998" cy="1815882"/>
          </a:xfrm>
          <a:prstGeom prst="rect">
            <a:avLst/>
          </a:prstGeom>
          <a:ln>
            <a:solidFill>
              <a:srgbClr val="002060"/>
            </a:solidFill>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kk-KZ"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15-мамыр Халықаралық Отбасы күні аясында колледж психологы А.Есболаева ата-аналармен бірлесе жастар арасында "Отбасым-бақыт мекенім" атты еркін сұхбаттасу арқылы дөңгелек үстел өткізді. Студент жастарға отбасы құндылықтары, "Отбасы" қоғамның негізгі бөлігі, ұрпақтар тарихи сабақтастығының, мәдениеттің, рухани құндылықтардың қазынасы туралы түсінік беріліп, </a:t>
            </a:r>
            <a:r>
              <a:rPr kumimoji="0" lang="kk-KZ" sz="1600" b="0" i="0" u="none" strike="noStrike" cap="none" normalizeH="0" baseline="0" dirty="0" smtClean="0">
                <a:ln>
                  <a:noFill/>
                </a:ln>
                <a:solidFill>
                  <a:srgbClr val="002060"/>
                </a:solidFill>
                <a:effectLst/>
                <a:latin typeface="Calibri"/>
                <a:ea typeface="Times New Roman" pitchFamily="18" charset="0"/>
                <a:cs typeface="Times New Roman" pitchFamily="18" charset="0"/>
              </a:rPr>
              <a:t>«</a:t>
            </a:r>
            <a:r>
              <a:rPr kumimoji="0" lang="kk-KZ"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Жас шыбықты қалай исең, солай өседі</a:t>
            </a:r>
            <a:r>
              <a:rPr kumimoji="0" lang="kk-KZ" sz="1600" b="0" i="0" u="none" strike="noStrike" cap="none" normalizeH="0" baseline="0" dirty="0" smtClean="0">
                <a:ln>
                  <a:noFill/>
                </a:ln>
                <a:solidFill>
                  <a:srgbClr val="002060"/>
                </a:solidFill>
                <a:effectLst/>
                <a:latin typeface="Calibri"/>
                <a:ea typeface="Times New Roman" pitchFamily="18" charset="0"/>
                <a:cs typeface="Times New Roman" pitchFamily="18" charset="0"/>
              </a:rPr>
              <a:t>»</a:t>
            </a:r>
            <a:r>
              <a:rPr kumimoji="0" lang="kk-KZ"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демекші баланың бойына барлық жақсы қасиеттерді дарыту мақсатында  ата-аналар өздерінің ақыл-кеңестерімен бөлісті. Өткізілген іс-шара әлеуметтік желілерге жарияланды</a:t>
            </a:r>
            <a:r>
              <a:rPr kumimoji="0" lang="kk-KZ" sz="12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endParaRPr kumimoji="0" lang="kk-KZ" sz="18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11266" name="Picture 2" descr="C:\Users\007\Downloads\WhatsApp Image 2023-05-16 at 09.33.13 (2).jpeg"/>
          <p:cNvPicPr>
            <a:picLocks noChangeAspect="1" noChangeArrowheads="1"/>
          </p:cNvPicPr>
          <p:nvPr/>
        </p:nvPicPr>
        <p:blipFill>
          <a:blip r:embed="rId9"/>
          <a:srcRect t="46875" b="28125"/>
          <a:stretch>
            <a:fillRect/>
          </a:stretch>
        </p:blipFill>
        <p:spPr bwMode="auto">
          <a:xfrm>
            <a:off x="1285852" y="4143380"/>
            <a:ext cx="3086100" cy="1857388"/>
          </a:xfrm>
          <a:prstGeom prst="rect">
            <a:avLst/>
          </a:prstGeom>
          <a:noFill/>
        </p:spPr>
      </p:pic>
      <p:pic>
        <p:nvPicPr>
          <p:cNvPr id="11267" name="Picture 3" descr="C:\Users\007\Downloads\WhatsApp Image 2023-05-16 at 09.33.12 (1).jpeg"/>
          <p:cNvPicPr>
            <a:picLocks noChangeAspect="1" noChangeArrowheads="1"/>
          </p:cNvPicPr>
          <p:nvPr/>
        </p:nvPicPr>
        <p:blipFill>
          <a:blip r:embed="rId10"/>
          <a:srcRect t="45833" b="29167"/>
          <a:stretch>
            <a:fillRect/>
          </a:stretch>
        </p:blipFill>
        <p:spPr bwMode="auto">
          <a:xfrm>
            <a:off x="4500562" y="4143380"/>
            <a:ext cx="3071834" cy="1857388"/>
          </a:xfrm>
          <a:prstGeom prst="rect">
            <a:avLst/>
          </a:prstGeom>
          <a:noFill/>
        </p:spPr>
      </p:pic>
    </p:spTree>
  </p:cSld>
  <p:clrMapOvr>
    <a:masterClrMapping/>
  </p:clrMapOvr>
  <p:transition>
    <p:wheel spokes="8"/>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7" name="Рисунок 6" descr="_28976-311.jpg"/>
          <p:cNvPicPr>
            <a:picLocks noGrp="1" noChangeAspect="1"/>
          </p:cNvPicPr>
          <p:nvPr>
            <p:ph type="pic" idx="1"/>
          </p:nvPr>
        </p:nvPicPr>
        <p:blipFill>
          <a:blip r:embed="rId2"/>
          <a:srcRect l="2929" r="2929"/>
          <a:stretch>
            <a:fillRect/>
          </a:stretch>
        </p:blipFill>
        <p:spPr>
          <a:xfrm>
            <a:off x="0" y="0"/>
            <a:ext cx="9144000" cy="6858000"/>
          </a:xfrm>
        </p:spPr>
      </p:pic>
      <p:sp>
        <p:nvSpPr>
          <p:cNvPr id="41985" name="Rectangle 1"/>
          <p:cNvSpPr>
            <a:spLocks noChangeArrowheads="1"/>
          </p:cNvSpPr>
          <p:nvPr/>
        </p:nvSpPr>
        <p:spPr bwMode="auto">
          <a:xfrm>
            <a:off x="142844" y="571480"/>
            <a:ext cx="5857884"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altLang="zh-CN" sz="1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altLang="zh-CN"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kk-KZ" altLang="zh-CN" b="1" dirty="0" smtClean="0">
              <a:solidFill>
                <a:srgbClr val="FF0000"/>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altLang="zh-CN" sz="1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p:txBody>
      </p:sp>
      <p:sp>
        <p:nvSpPr>
          <p:cNvPr id="45059" name="Rectangle 3"/>
          <p:cNvSpPr>
            <a:spLocks noChangeArrowheads="1"/>
          </p:cNvSpPr>
          <p:nvPr/>
        </p:nvSpPr>
        <p:spPr bwMode="auto">
          <a:xfrm>
            <a:off x="1785918" y="0"/>
            <a:ext cx="3835309"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1" name="Rectangle 5"/>
          <p:cNvSpPr>
            <a:spLocks noChangeArrowheads="1"/>
          </p:cNvSpPr>
          <p:nvPr/>
        </p:nvSpPr>
        <p:spPr bwMode="auto">
          <a:xfrm>
            <a:off x="0" y="250030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58370" name="Picture 2" descr="C:\Users\007\Downloads\WhatsApp Image 2023-05-12 at 13.50.43.jpeg"/>
          <p:cNvPicPr>
            <a:picLocks noChangeAspect="1" noChangeArrowheads="1"/>
          </p:cNvPicPr>
          <p:nvPr/>
        </p:nvPicPr>
        <p:blipFill>
          <a:blip r:embed="rId3"/>
          <a:srcRect t="10417" b="6250"/>
          <a:stretch>
            <a:fillRect/>
          </a:stretch>
        </p:blipFill>
        <p:spPr bwMode="auto">
          <a:xfrm>
            <a:off x="6000760" y="1071546"/>
            <a:ext cx="3000396" cy="5643602"/>
          </a:xfrm>
          <a:prstGeom prst="rect">
            <a:avLst/>
          </a:prstGeom>
          <a:noFill/>
        </p:spPr>
      </p:pic>
      <p:pic>
        <p:nvPicPr>
          <p:cNvPr id="12" name="Picture 2" descr="C:\Users\007\Desktop\Без названия (1).jpg"/>
          <p:cNvPicPr>
            <a:picLocks noChangeAspect="1" noChangeArrowheads="1"/>
          </p:cNvPicPr>
          <p:nvPr/>
        </p:nvPicPr>
        <p:blipFill>
          <a:blip r:embed="rId4"/>
          <a:srcRect/>
          <a:stretch>
            <a:fillRect/>
          </a:stretch>
        </p:blipFill>
        <p:spPr bwMode="auto">
          <a:xfrm>
            <a:off x="0" y="6072182"/>
            <a:ext cx="785818" cy="785818"/>
          </a:xfrm>
          <a:prstGeom prst="rect">
            <a:avLst/>
          </a:prstGeom>
          <a:noFill/>
        </p:spPr>
      </p:pic>
      <p:pic>
        <p:nvPicPr>
          <p:cNvPr id="13" name="Picture 1" descr="C:\Users\007\Desktop\Без названия.jpg"/>
          <p:cNvPicPr>
            <a:picLocks noChangeAspect="1" noChangeArrowheads="1"/>
          </p:cNvPicPr>
          <p:nvPr/>
        </p:nvPicPr>
        <p:blipFill>
          <a:blip r:embed="rId5"/>
          <a:srcRect/>
          <a:stretch>
            <a:fillRect/>
          </a:stretch>
        </p:blipFill>
        <p:spPr bwMode="auto">
          <a:xfrm>
            <a:off x="857224" y="6072206"/>
            <a:ext cx="785818" cy="785794"/>
          </a:xfrm>
          <a:prstGeom prst="rect">
            <a:avLst/>
          </a:prstGeom>
          <a:noFill/>
        </p:spPr>
      </p:pic>
      <p:sp>
        <p:nvSpPr>
          <p:cNvPr id="58371" name="Rectangle 3"/>
          <p:cNvSpPr>
            <a:spLocks noChangeArrowheads="1"/>
          </p:cNvSpPr>
          <p:nvPr/>
        </p:nvSpPr>
        <p:spPr bwMode="auto">
          <a:xfrm>
            <a:off x="642910" y="142852"/>
            <a:ext cx="7990137"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 мамыр – Отан қорғаушылар және 9 мамыр – Жеңіс күні мерекесіне </a:t>
            </a:r>
            <a:r>
              <a:rPr kumimoji="0" lang="ru-RU"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орай</a:t>
            </a:r>
            <a:endPar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6,7,8,9 </a:t>
            </a:r>
            <a:r>
              <a:rPr kumimoji="0" lang="ru-RU" b="1"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демалыс</a:t>
            </a:r>
            <a:r>
              <a:rPr kumimoji="0" lang="ru-RU"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ru-RU" b="1"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күндері түнгі </a:t>
            </a:r>
            <a:r>
              <a:rPr kumimoji="0" lang="ru-RU"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рейд </a:t>
            </a:r>
            <a:r>
              <a:rPr kumimoji="0" lang="ru-RU" b="1"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ұйымдастырылды</a:t>
            </a:r>
            <a:r>
              <a:rPr kumimoji="0" lang="ru-RU" sz="1400" b="1" i="0" u="none" strike="noStrike" cap="none" normalizeH="0" dirty="0" smtClean="0">
                <a:ln>
                  <a:noFill/>
                </a:ln>
                <a:solidFill>
                  <a:schemeClr val="tx1"/>
                </a:solidFill>
                <a:effectLst/>
                <a:latin typeface="Arial" pitchFamily="34" charset="0"/>
                <a:ea typeface="Calibri" pitchFamily="34" charset="0"/>
                <a:cs typeface="Arial" pitchFamily="34" charset="0"/>
              </a:rPr>
              <a:t>.</a:t>
            </a:r>
            <a:endParaRPr kumimoji="0" lang="kk-KZ"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pic>
        <p:nvPicPr>
          <p:cNvPr id="58372" name="Picture 4" descr="C:\Users\007\Downloads\WhatsApp Image 2023-05-12 at 14.30.21.jpeg"/>
          <p:cNvPicPr>
            <a:picLocks noChangeAspect="1" noChangeArrowheads="1"/>
          </p:cNvPicPr>
          <p:nvPr/>
        </p:nvPicPr>
        <p:blipFill>
          <a:blip r:embed="rId6"/>
          <a:srcRect t="18750" b="45833"/>
          <a:stretch>
            <a:fillRect/>
          </a:stretch>
        </p:blipFill>
        <p:spPr bwMode="auto">
          <a:xfrm>
            <a:off x="142844" y="1071546"/>
            <a:ext cx="1944520" cy="1495119"/>
          </a:xfrm>
          <a:prstGeom prst="rect">
            <a:avLst/>
          </a:prstGeom>
          <a:noFill/>
        </p:spPr>
      </p:pic>
      <p:pic>
        <p:nvPicPr>
          <p:cNvPr id="58373" name="Picture 5" descr="C:\Users\007\Downloads\WhatsApp Image 2023-05-12 at 14.30.22.jpeg"/>
          <p:cNvPicPr>
            <a:picLocks noChangeAspect="1" noChangeArrowheads="1"/>
          </p:cNvPicPr>
          <p:nvPr/>
        </p:nvPicPr>
        <p:blipFill>
          <a:blip r:embed="rId7"/>
          <a:srcRect t="19791" b="34375"/>
          <a:stretch>
            <a:fillRect/>
          </a:stretch>
        </p:blipFill>
        <p:spPr bwMode="auto">
          <a:xfrm>
            <a:off x="142844" y="2643182"/>
            <a:ext cx="1928826" cy="1579444"/>
          </a:xfrm>
          <a:prstGeom prst="rect">
            <a:avLst/>
          </a:prstGeom>
          <a:noFill/>
        </p:spPr>
      </p:pic>
      <p:pic>
        <p:nvPicPr>
          <p:cNvPr id="58374" name="Picture 6" descr="C:\Users\007\Downloads\WhatsApp Image 2023-05-12 at 14.30.22 (1).jpeg"/>
          <p:cNvPicPr>
            <a:picLocks noChangeAspect="1" noChangeArrowheads="1"/>
          </p:cNvPicPr>
          <p:nvPr/>
        </p:nvPicPr>
        <p:blipFill>
          <a:blip r:embed="rId8" cstate="print"/>
          <a:srcRect/>
          <a:stretch>
            <a:fillRect/>
          </a:stretch>
        </p:blipFill>
        <p:spPr bwMode="auto">
          <a:xfrm>
            <a:off x="142844" y="4357694"/>
            <a:ext cx="1928826" cy="1714512"/>
          </a:xfrm>
          <a:prstGeom prst="rect">
            <a:avLst/>
          </a:prstGeom>
          <a:noFill/>
        </p:spPr>
      </p:pic>
      <p:pic>
        <p:nvPicPr>
          <p:cNvPr id="58375" name="Picture 7" descr="C:\Users\007\Downloads\WhatsApp Image 2023-05-12 at 14.30.23.jpeg"/>
          <p:cNvPicPr>
            <a:picLocks noChangeAspect="1" noChangeArrowheads="1"/>
          </p:cNvPicPr>
          <p:nvPr/>
        </p:nvPicPr>
        <p:blipFill>
          <a:blip r:embed="rId9" cstate="print"/>
          <a:srcRect/>
          <a:stretch>
            <a:fillRect/>
          </a:stretch>
        </p:blipFill>
        <p:spPr bwMode="auto">
          <a:xfrm>
            <a:off x="2143109" y="1071546"/>
            <a:ext cx="1857387" cy="1500198"/>
          </a:xfrm>
          <a:prstGeom prst="rect">
            <a:avLst/>
          </a:prstGeom>
          <a:noFill/>
        </p:spPr>
      </p:pic>
      <p:pic>
        <p:nvPicPr>
          <p:cNvPr id="58376" name="Picture 8" descr="C:\Users\007\Downloads\WhatsApp Image 2023-05-12 at 14.30.24 (1).jpeg"/>
          <p:cNvPicPr>
            <a:picLocks noChangeAspect="1" noChangeArrowheads="1"/>
          </p:cNvPicPr>
          <p:nvPr/>
        </p:nvPicPr>
        <p:blipFill>
          <a:blip r:embed="rId10" cstate="print"/>
          <a:srcRect/>
          <a:stretch>
            <a:fillRect/>
          </a:stretch>
        </p:blipFill>
        <p:spPr bwMode="auto">
          <a:xfrm>
            <a:off x="2143108" y="2643182"/>
            <a:ext cx="1857388" cy="1571636"/>
          </a:xfrm>
          <a:prstGeom prst="rect">
            <a:avLst/>
          </a:prstGeom>
          <a:noFill/>
        </p:spPr>
      </p:pic>
      <p:pic>
        <p:nvPicPr>
          <p:cNvPr id="58377" name="Picture 9" descr="C:\Users\007\Downloads\WhatsApp Image 2023-05-12 at 14.30.24.jpeg"/>
          <p:cNvPicPr>
            <a:picLocks noChangeAspect="1" noChangeArrowheads="1"/>
          </p:cNvPicPr>
          <p:nvPr/>
        </p:nvPicPr>
        <p:blipFill>
          <a:blip r:embed="rId11" cstate="print"/>
          <a:srcRect/>
          <a:stretch>
            <a:fillRect/>
          </a:stretch>
        </p:blipFill>
        <p:spPr bwMode="auto">
          <a:xfrm>
            <a:off x="4071934" y="1071546"/>
            <a:ext cx="1857388" cy="1500198"/>
          </a:xfrm>
          <a:prstGeom prst="rect">
            <a:avLst/>
          </a:prstGeom>
          <a:noFill/>
        </p:spPr>
      </p:pic>
      <p:pic>
        <p:nvPicPr>
          <p:cNvPr id="58378" name="Picture 10" descr="C:\Users\007\Downloads\WhatsApp Image 2023-05-12 at 14.30.25 (1).jpeg"/>
          <p:cNvPicPr>
            <a:picLocks noChangeAspect="1" noChangeArrowheads="1"/>
          </p:cNvPicPr>
          <p:nvPr/>
        </p:nvPicPr>
        <p:blipFill>
          <a:blip r:embed="rId12" cstate="print"/>
          <a:srcRect/>
          <a:stretch>
            <a:fillRect/>
          </a:stretch>
        </p:blipFill>
        <p:spPr bwMode="auto">
          <a:xfrm>
            <a:off x="2143108" y="4357694"/>
            <a:ext cx="1857388" cy="1714512"/>
          </a:xfrm>
          <a:prstGeom prst="rect">
            <a:avLst/>
          </a:prstGeom>
          <a:noFill/>
        </p:spPr>
      </p:pic>
      <p:pic>
        <p:nvPicPr>
          <p:cNvPr id="58379" name="Picture 11" descr="C:\Users\007\Downloads\WhatsApp Image 2023-05-12 at 14.30.26.jpeg"/>
          <p:cNvPicPr>
            <a:picLocks noChangeAspect="1" noChangeArrowheads="1"/>
          </p:cNvPicPr>
          <p:nvPr/>
        </p:nvPicPr>
        <p:blipFill>
          <a:blip r:embed="rId13" cstate="print"/>
          <a:srcRect/>
          <a:stretch>
            <a:fillRect/>
          </a:stretch>
        </p:blipFill>
        <p:spPr bwMode="auto">
          <a:xfrm>
            <a:off x="4071934" y="2643182"/>
            <a:ext cx="1857388" cy="1571636"/>
          </a:xfrm>
          <a:prstGeom prst="rect">
            <a:avLst/>
          </a:prstGeom>
          <a:noFill/>
        </p:spPr>
      </p:pic>
      <p:pic>
        <p:nvPicPr>
          <p:cNvPr id="58380" name="Picture 12" descr="C:\Users\007\Downloads\WhatsApp Image 2023-05-12 at 14.30.27.jpeg"/>
          <p:cNvPicPr>
            <a:picLocks noChangeAspect="1" noChangeArrowheads="1"/>
          </p:cNvPicPr>
          <p:nvPr/>
        </p:nvPicPr>
        <p:blipFill>
          <a:blip r:embed="rId14" cstate="print"/>
          <a:srcRect/>
          <a:stretch>
            <a:fillRect/>
          </a:stretch>
        </p:blipFill>
        <p:spPr bwMode="auto">
          <a:xfrm>
            <a:off x="4071934" y="4357694"/>
            <a:ext cx="1857388" cy="1714512"/>
          </a:xfrm>
          <a:prstGeom prst="rect">
            <a:avLst/>
          </a:prstGeom>
          <a:noFill/>
        </p:spPr>
      </p:pic>
      <p:sp>
        <p:nvSpPr>
          <p:cNvPr id="24" name="Прямоугольник 23"/>
          <p:cNvSpPr/>
          <p:nvPr/>
        </p:nvSpPr>
        <p:spPr>
          <a:xfrm>
            <a:off x="1643042" y="6143644"/>
            <a:ext cx="4214842" cy="923330"/>
          </a:xfrm>
          <a:prstGeom prst="rect">
            <a:avLst/>
          </a:prstGeom>
        </p:spPr>
        <p:txBody>
          <a:bodyPr wrap="square">
            <a:spAutoFit/>
          </a:bodyPr>
          <a:lstStyle/>
          <a:p>
            <a:r>
              <a:rPr lang="en-US" sz="1200" dirty="0" smtClean="0">
                <a:hlinkClick r:id="rId15"/>
              </a:rPr>
              <a:t>https://m.facebook.com/story.php?story_fbid=pfbid01DP5HHeQCHoRYYRmwXMhUUiaeKbgLy7XpLmSC3JnDBHjpooEXCDPPJDurX4R1fXil&amp;id=100024607866042&amp;mibextid=Nif5oz</a:t>
            </a:r>
            <a:endParaRPr lang="kk-KZ" sz="1200" dirty="0" smtClean="0"/>
          </a:p>
          <a:p>
            <a:endParaRPr lang="ru-RU" dirty="0"/>
          </a:p>
        </p:txBody>
      </p:sp>
    </p:spTree>
  </p:cSld>
  <p:clrMapOvr>
    <a:masterClrMapping/>
  </p:clrMapOvr>
  <p:transition>
    <p:wheel spokes="8"/>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7" name="Рисунок 6" descr="_28976-311.jpg"/>
          <p:cNvPicPr>
            <a:picLocks noGrp="1" noChangeAspect="1"/>
          </p:cNvPicPr>
          <p:nvPr>
            <p:ph type="pic" idx="1"/>
          </p:nvPr>
        </p:nvPicPr>
        <p:blipFill>
          <a:blip r:embed="rId2"/>
          <a:srcRect l="2929" r="2929"/>
          <a:stretch>
            <a:fillRect/>
          </a:stretch>
        </p:blipFill>
        <p:spPr>
          <a:xfrm>
            <a:off x="0" y="0"/>
            <a:ext cx="9144000" cy="6858000"/>
          </a:xfrm>
        </p:spPr>
      </p:pic>
      <p:sp>
        <p:nvSpPr>
          <p:cNvPr id="41985" name="Rectangle 1"/>
          <p:cNvSpPr>
            <a:spLocks noChangeArrowheads="1"/>
          </p:cNvSpPr>
          <p:nvPr/>
        </p:nvSpPr>
        <p:spPr bwMode="auto">
          <a:xfrm>
            <a:off x="142844" y="571480"/>
            <a:ext cx="5857884"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altLang="zh-CN" sz="1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altLang="zh-CN"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kk-KZ" altLang="zh-CN" b="1" dirty="0" smtClean="0">
              <a:solidFill>
                <a:srgbClr val="FF0000"/>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altLang="zh-CN" sz="1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p:txBody>
      </p:sp>
      <p:sp>
        <p:nvSpPr>
          <p:cNvPr id="45059" name="Rectangle 3"/>
          <p:cNvSpPr>
            <a:spLocks noChangeArrowheads="1"/>
          </p:cNvSpPr>
          <p:nvPr/>
        </p:nvSpPr>
        <p:spPr bwMode="auto">
          <a:xfrm>
            <a:off x="1785918" y="0"/>
            <a:ext cx="3835309"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1" name="Rectangle 5"/>
          <p:cNvSpPr>
            <a:spLocks noChangeArrowheads="1"/>
          </p:cNvSpPr>
          <p:nvPr/>
        </p:nvSpPr>
        <p:spPr bwMode="auto">
          <a:xfrm>
            <a:off x="0" y="250030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1" descr="C:\Users\007\Desktop\Без названия.jpg"/>
          <p:cNvPicPr>
            <a:picLocks noChangeAspect="1" noChangeArrowheads="1"/>
          </p:cNvPicPr>
          <p:nvPr/>
        </p:nvPicPr>
        <p:blipFill>
          <a:blip r:embed="rId3"/>
          <a:srcRect/>
          <a:stretch>
            <a:fillRect/>
          </a:stretch>
        </p:blipFill>
        <p:spPr bwMode="auto">
          <a:xfrm>
            <a:off x="857224" y="6072206"/>
            <a:ext cx="785818" cy="785794"/>
          </a:xfrm>
          <a:prstGeom prst="rect">
            <a:avLst/>
          </a:prstGeom>
          <a:noFill/>
        </p:spPr>
      </p:pic>
      <p:pic>
        <p:nvPicPr>
          <p:cNvPr id="9" name="Picture 2" descr="C:\Users\007\Desktop\Без названия (1).jpg"/>
          <p:cNvPicPr>
            <a:picLocks noChangeAspect="1" noChangeArrowheads="1"/>
          </p:cNvPicPr>
          <p:nvPr/>
        </p:nvPicPr>
        <p:blipFill>
          <a:blip r:embed="rId4"/>
          <a:srcRect/>
          <a:stretch>
            <a:fillRect/>
          </a:stretch>
        </p:blipFill>
        <p:spPr bwMode="auto">
          <a:xfrm>
            <a:off x="0" y="6072182"/>
            <a:ext cx="785818" cy="785818"/>
          </a:xfrm>
          <a:prstGeom prst="rect">
            <a:avLst/>
          </a:prstGeom>
          <a:noFill/>
        </p:spPr>
      </p:pic>
      <p:pic>
        <p:nvPicPr>
          <p:cNvPr id="1027" name="Picture 3" descr="C:\Users\007\Downloads\WhatsApp Image 2023-05-15 at 13.14.06 (1).jpeg"/>
          <p:cNvPicPr>
            <a:picLocks noChangeAspect="1" noChangeArrowheads="1"/>
          </p:cNvPicPr>
          <p:nvPr/>
        </p:nvPicPr>
        <p:blipFill>
          <a:blip r:embed="rId5" cstate="print"/>
          <a:srcRect/>
          <a:stretch>
            <a:fillRect/>
          </a:stretch>
        </p:blipFill>
        <p:spPr bwMode="auto">
          <a:xfrm>
            <a:off x="6000760" y="1000108"/>
            <a:ext cx="3000396" cy="1857388"/>
          </a:xfrm>
          <a:prstGeom prst="rect">
            <a:avLst/>
          </a:prstGeom>
          <a:noFill/>
        </p:spPr>
      </p:pic>
      <p:pic>
        <p:nvPicPr>
          <p:cNvPr id="1028" name="Picture 4" descr="C:\Users\007\Downloads\WhatsApp Image 2023-05-15 at 13.14.07.jpeg"/>
          <p:cNvPicPr>
            <a:picLocks noChangeAspect="1" noChangeArrowheads="1"/>
          </p:cNvPicPr>
          <p:nvPr/>
        </p:nvPicPr>
        <p:blipFill>
          <a:blip r:embed="rId6" cstate="print"/>
          <a:srcRect t="26667"/>
          <a:stretch>
            <a:fillRect/>
          </a:stretch>
        </p:blipFill>
        <p:spPr bwMode="auto">
          <a:xfrm>
            <a:off x="142844" y="1000108"/>
            <a:ext cx="2857484" cy="1857388"/>
          </a:xfrm>
          <a:prstGeom prst="rect">
            <a:avLst/>
          </a:prstGeom>
          <a:noFill/>
        </p:spPr>
      </p:pic>
      <p:pic>
        <p:nvPicPr>
          <p:cNvPr id="1029" name="Picture 5" descr="C:\Users\007\Downloads\WhatsApp Image 2023-05-15 at 13.14.18.jpeg"/>
          <p:cNvPicPr>
            <a:picLocks noChangeAspect="1" noChangeArrowheads="1"/>
          </p:cNvPicPr>
          <p:nvPr/>
        </p:nvPicPr>
        <p:blipFill>
          <a:blip r:embed="rId7"/>
          <a:srcRect t="9040" b="11864"/>
          <a:stretch>
            <a:fillRect/>
          </a:stretch>
        </p:blipFill>
        <p:spPr bwMode="auto">
          <a:xfrm>
            <a:off x="3071802" y="1000108"/>
            <a:ext cx="2857520" cy="1857388"/>
          </a:xfrm>
          <a:prstGeom prst="rect">
            <a:avLst/>
          </a:prstGeom>
          <a:noFill/>
        </p:spPr>
      </p:pic>
      <p:pic>
        <p:nvPicPr>
          <p:cNvPr id="1030" name="Picture 6" descr="C:\Users\007\Downloads\WhatsApp Image 2023-05-15 at 12.47.06.jpeg"/>
          <p:cNvPicPr>
            <a:picLocks noChangeAspect="1" noChangeArrowheads="1"/>
          </p:cNvPicPr>
          <p:nvPr/>
        </p:nvPicPr>
        <p:blipFill>
          <a:blip r:embed="rId8"/>
          <a:srcRect t="20513"/>
          <a:stretch>
            <a:fillRect/>
          </a:stretch>
        </p:blipFill>
        <p:spPr bwMode="auto">
          <a:xfrm>
            <a:off x="142844" y="2928934"/>
            <a:ext cx="5786478" cy="3071834"/>
          </a:xfrm>
          <a:prstGeom prst="rect">
            <a:avLst/>
          </a:prstGeom>
          <a:noFill/>
        </p:spPr>
      </p:pic>
      <p:pic>
        <p:nvPicPr>
          <p:cNvPr id="1031" name="Picture 7" descr="C:\Users\007\Downloads\WhatsApp Image 2023-05-15 at 13.14.15.jpeg"/>
          <p:cNvPicPr>
            <a:picLocks noChangeAspect="1" noChangeArrowheads="1"/>
          </p:cNvPicPr>
          <p:nvPr/>
        </p:nvPicPr>
        <p:blipFill>
          <a:blip r:embed="rId9" cstate="print"/>
          <a:srcRect b="17391"/>
          <a:stretch>
            <a:fillRect/>
          </a:stretch>
        </p:blipFill>
        <p:spPr bwMode="auto">
          <a:xfrm>
            <a:off x="6000760" y="2928934"/>
            <a:ext cx="2997867" cy="1571636"/>
          </a:xfrm>
          <a:prstGeom prst="rect">
            <a:avLst/>
          </a:prstGeom>
          <a:noFill/>
        </p:spPr>
      </p:pic>
      <p:pic>
        <p:nvPicPr>
          <p:cNvPr id="1032" name="Picture 8" descr="C:\Users\007\Downloads\WhatsApp Image 2023-05-15 at 13.14.14.jpeg"/>
          <p:cNvPicPr>
            <a:picLocks noChangeAspect="1" noChangeArrowheads="1"/>
          </p:cNvPicPr>
          <p:nvPr/>
        </p:nvPicPr>
        <p:blipFill>
          <a:blip r:embed="rId10" cstate="print"/>
          <a:srcRect/>
          <a:stretch>
            <a:fillRect/>
          </a:stretch>
        </p:blipFill>
        <p:spPr bwMode="auto">
          <a:xfrm>
            <a:off x="6000760" y="4500570"/>
            <a:ext cx="3000396" cy="1500198"/>
          </a:xfrm>
          <a:prstGeom prst="rect">
            <a:avLst/>
          </a:prstGeom>
          <a:noFill/>
        </p:spPr>
      </p:pic>
      <p:pic>
        <p:nvPicPr>
          <p:cNvPr id="1033" name="Picture 9" descr="C:\Users\007\Downloads\WhatsApp Image 2023-05-15 at 14.20.01.jpeg"/>
          <p:cNvPicPr>
            <a:picLocks noChangeAspect="1" noChangeArrowheads="1"/>
          </p:cNvPicPr>
          <p:nvPr/>
        </p:nvPicPr>
        <p:blipFill>
          <a:blip r:embed="rId11" cstate="print"/>
          <a:srcRect/>
          <a:stretch>
            <a:fillRect/>
          </a:stretch>
        </p:blipFill>
        <p:spPr bwMode="auto">
          <a:xfrm>
            <a:off x="0" y="-92888"/>
            <a:ext cx="1214414" cy="1021560"/>
          </a:xfrm>
          <a:prstGeom prst="ellipse">
            <a:avLst/>
          </a:prstGeom>
          <a:ln>
            <a:noFill/>
          </a:ln>
          <a:effectLst>
            <a:softEdge rad="112500"/>
          </a:effectLst>
        </p:spPr>
      </p:pic>
      <p:sp>
        <p:nvSpPr>
          <p:cNvPr id="16" name="Прямоугольник 15"/>
          <p:cNvSpPr/>
          <p:nvPr/>
        </p:nvSpPr>
        <p:spPr>
          <a:xfrm>
            <a:off x="1714480" y="6119336"/>
            <a:ext cx="7215238" cy="800219"/>
          </a:xfrm>
          <a:prstGeom prst="rect">
            <a:avLst/>
          </a:prstGeom>
        </p:spPr>
        <p:txBody>
          <a:bodyPr wrap="square">
            <a:spAutoFit/>
          </a:bodyPr>
          <a:lstStyle/>
          <a:p>
            <a:r>
              <a:rPr lang="en-US" sz="1400" dirty="0" smtClean="0">
                <a:hlinkClick r:id="rId12"/>
              </a:rPr>
              <a:t>https://m.facebook.com/story.php?story_fbid=pfbid0QxjxPWZVzV9bqcwURVrAnnsvHdUiz72HPgsgoxtDLd8iwgRZKVQMQH9gXtAPX1pUl&amp;id=100024607866042&amp;mibextid=Nif5oz</a:t>
            </a:r>
            <a:endParaRPr lang="kk-KZ" sz="1400" dirty="0" smtClean="0"/>
          </a:p>
          <a:p>
            <a:endParaRPr lang="ru-RU" dirty="0"/>
          </a:p>
        </p:txBody>
      </p:sp>
      <p:sp>
        <p:nvSpPr>
          <p:cNvPr id="17" name="Прямоугольник 16"/>
          <p:cNvSpPr/>
          <p:nvPr/>
        </p:nvSpPr>
        <p:spPr>
          <a:xfrm>
            <a:off x="1071538" y="0"/>
            <a:ext cx="8072462" cy="1061829"/>
          </a:xfrm>
          <a:prstGeom prst="rect">
            <a:avLst/>
          </a:prstGeom>
        </p:spPr>
        <p:txBody>
          <a:bodyPr wrap="square">
            <a:spAutoFit/>
          </a:bodyPr>
          <a:lstStyle/>
          <a:p>
            <a:pPr algn="ctr"/>
            <a:r>
              <a:rPr lang="ru-RU" sz="1050" b="1" dirty="0" smtClean="0"/>
              <a:t>15 </a:t>
            </a:r>
            <a:r>
              <a:rPr lang="ru-RU" sz="1050" b="1" dirty="0" err="1" smtClean="0"/>
              <a:t>мамыр</a:t>
            </a:r>
            <a:r>
              <a:rPr lang="ru-RU" sz="1050" b="1" dirty="0" smtClean="0"/>
              <a:t> – </a:t>
            </a:r>
            <a:r>
              <a:rPr lang="ru-RU" sz="1050" b="1" dirty="0" err="1" smtClean="0"/>
              <a:t>Халықаралық отбасы</a:t>
            </a:r>
            <a:r>
              <a:rPr lang="ru-RU" sz="1050" b="1" dirty="0" smtClean="0"/>
              <a:t> </a:t>
            </a:r>
            <a:r>
              <a:rPr lang="ru-RU" sz="1050" b="1" dirty="0" err="1" smtClean="0"/>
              <a:t>күніне орай</a:t>
            </a:r>
            <a:r>
              <a:rPr lang="ru-RU" sz="1050" b="1" dirty="0" smtClean="0"/>
              <a:t>, </a:t>
            </a:r>
            <a:r>
              <a:rPr lang="ru-RU" sz="1050" b="1" dirty="0" err="1" smtClean="0"/>
              <a:t>арнайыц</a:t>
            </a:r>
            <a:r>
              <a:rPr lang="ru-RU" sz="1050" b="1" dirty="0" smtClean="0"/>
              <a:t> </a:t>
            </a:r>
            <a:r>
              <a:rPr lang="ru-RU" sz="1050" b="1" dirty="0" err="1" smtClean="0"/>
              <a:t>мамандардың қатысуымен  жастарға отбасы</a:t>
            </a:r>
            <a:r>
              <a:rPr lang="ru-RU" sz="1050" b="1" dirty="0" smtClean="0"/>
              <a:t> </a:t>
            </a:r>
            <a:r>
              <a:rPr lang="ru-RU" sz="1050" b="1" dirty="0" err="1" smtClean="0"/>
              <a:t>құндылығын насихаттау</a:t>
            </a:r>
            <a:r>
              <a:rPr lang="ru-RU" sz="1050" b="1" dirty="0" smtClean="0"/>
              <a:t>, </a:t>
            </a:r>
            <a:r>
              <a:rPr lang="ru-RU" sz="1050" b="1" dirty="0" err="1" smtClean="0"/>
              <a:t>отбасының беріктігі</a:t>
            </a:r>
            <a:r>
              <a:rPr lang="ru-RU" sz="1050" b="1" dirty="0" smtClean="0"/>
              <a:t> мен бала </a:t>
            </a:r>
            <a:r>
              <a:rPr lang="ru-RU" sz="1050" b="1" dirty="0" err="1" smtClean="0"/>
              <a:t>тәрбиесіндегі ата</a:t>
            </a:r>
            <a:r>
              <a:rPr lang="ru-RU" sz="1050" b="1" dirty="0" smtClean="0"/>
              <a:t> – </a:t>
            </a:r>
            <a:r>
              <a:rPr lang="ru-RU" sz="1050" b="1" dirty="0" err="1" smtClean="0"/>
              <a:t>ананың алар</a:t>
            </a:r>
            <a:r>
              <a:rPr lang="ru-RU" sz="1050" b="1" dirty="0" smtClean="0"/>
              <a:t> </a:t>
            </a:r>
            <a:r>
              <a:rPr lang="ru-RU" sz="1050" b="1" dirty="0" err="1" smtClean="0"/>
              <a:t>орны</a:t>
            </a:r>
            <a:r>
              <a:rPr lang="ru-RU" sz="1050" b="1" dirty="0" smtClean="0"/>
              <a:t> </a:t>
            </a:r>
            <a:r>
              <a:rPr lang="ru-RU" sz="1050" b="1" dirty="0" err="1" smtClean="0"/>
              <a:t>туралы</a:t>
            </a:r>
            <a:r>
              <a:rPr lang="ru-RU" sz="1050" b="1" dirty="0" smtClean="0"/>
              <a:t> «</a:t>
            </a:r>
            <a:r>
              <a:rPr lang="ru-RU" sz="1050" b="1" dirty="0" err="1" smtClean="0"/>
              <a:t>Отбасы</a:t>
            </a:r>
            <a:r>
              <a:rPr lang="ru-RU" sz="1050" b="1" dirty="0" smtClean="0"/>
              <a:t> </a:t>
            </a:r>
            <a:r>
              <a:rPr lang="ru-RU" sz="1050" b="1" dirty="0" err="1" smtClean="0"/>
              <a:t>Отанымыздың ошағы</a:t>
            </a:r>
            <a:r>
              <a:rPr lang="ru-RU" sz="1050" b="1" dirty="0" smtClean="0"/>
              <a:t>» </a:t>
            </a:r>
            <a:r>
              <a:rPr lang="ru-RU" sz="1050" b="1" dirty="0" err="1" smtClean="0"/>
              <a:t>атты</a:t>
            </a:r>
            <a:r>
              <a:rPr lang="ru-RU" sz="1050" b="1" dirty="0" smtClean="0"/>
              <a:t> «</a:t>
            </a:r>
            <a:r>
              <a:rPr lang="ru-RU" sz="1050" b="1" dirty="0" err="1" smtClean="0"/>
              <a:t>дөңгелек үстел</a:t>
            </a:r>
            <a:r>
              <a:rPr lang="ru-RU" sz="1050" b="1" dirty="0" smtClean="0"/>
              <a:t>» </a:t>
            </a:r>
            <a:r>
              <a:rPr lang="ru-RU" sz="1050" b="1" dirty="0" err="1" smtClean="0"/>
              <a:t>жиыны</a:t>
            </a:r>
            <a:r>
              <a:rPr lang="ru-RU" sz="1050" b="1" dirty="0" smtClean="0"/>
              <a:t> </a:t>
            </a:r>
            <a:r>
              <a:rPr lang="ru-RU" sz="1050" b="1" dirty="0" err="1" smtClean="0"/>
              <a:t>өтті</a:t>
            </a:r>
            <a:r>
              <a:rPr lang="ru-RU" sz="1050" b="1" dirty="0" smtClean="0"/>
              <a:t>. </a:t>
            </a:r>
            <a:r>
              <a:rPr lang="ru-RU" sz="1050" b="1" dirty="0" err="1" smtClean="0"/>
              <a:t>Жиынның мақсаты: әрбір отбасының </a:t>
            </a:r>
            <a:r>
              <a:rPr lang="ru-RU" sz="1050" b="1" dirty="0" smtClean="0"/>
              <a:t>бала </a:t>
            </a:r>
            <a:r>
              <a:rPr lang="ru-RU" sz="1050" b="1" dirty="0" err="1" smtClean="0"/>
              <a:t>тәрбиесіне белсене</a:t>
            </a:r>
            <a:r>
              <a:rPr lang="ru-RU" sz="1050" b="1" dirty="0" smtClean="0"/>
              <a:t> </a:t>
            </a:r>
            <a:r>
              <a:rPr lang="ru-RU" sz="1050" b="1" dirty="0" err="1" smtClean="0"/>
              <a:t>қатысуының маңызын арттыру</a:t>
            </a:r>
            <a:r>
              <a:rPr lang="ru-RU" sz="1050" b="1" dirty="0" smtClean="0"/>
              <a:t>, </a:t>
            </a:r>
            <a:r>
              <a:rPr lang="ru-RU" sz="1050" b="1" dirty="0" err="1" smtClean="0"/>
              <a:t>баланың жақсы әдеттерді бойына</a:t>
            </a:r>
            <a:r>
              <a:rPr lang="ru-RU" sz="1050" b="1" dirty="0" smtClean="0"/>
              <a:t> </a:t>
            </a:r>
            <a:r>
              <a:rPr lang="ru-RU" sz="1050" b="1" dirty="0" err="1" smtClean="0"/>
              <a:t>сіңіріп өсу жолдарын</a:t>
            </a:r>
            <a:r>
              <a:rPr lang="ru-RU" sz="1050" b="1" dirty="0" smtClean="0"/>
              <a:t> </a:t>
            </a:r>
            <a:r>
              <a:rPr lang="ru-RU" sz="1050" b="1" dirty="0" err="1" smtClean="0"/>
              <a:t>ата-аналармен</a:t>
            </a:r>
            <a:r>
              <a:rPr lang="ru-RU" sz="1050" b="1" dirty="0" smtClean="0"/>
              <a:t> </a:t>
            </a:r>
            <a:r>
              <a:rPr lang="ru-RU" sz="1050" b="1" dirty="0" err="1" smtClean="0"/>
              <a:t>бірлесе</a:t>
            </a:r>
            <a:r>
              <a:rPr lang="ru-RU" sz="1050" b="1" dirty="0" smtClean="0"/>
              <a:t> </a:t>
            </a:r>
            <a:r>
              <a:rPr lang="ru-RU" sz="1050" b="1" dirty="0" err="1" smtClean="0"/>
              <a:t>қарастыру</a:t>
            </a:r>
            <a:r>
              <a:rPr lang="ru-RU" sz="1050" b="1" dirty="0" smtClean="0"/>
              <a:t>. </a:t>
            </a:r>
            <a:r>
              <a:rPr lang="ru-RU" sz="1050" b="1" dirty="0" err="1" smtClean="0"/>
              <a:t>Тәрбиенің ең тамаша</a:t>
            </a:r>
            <a:r>
              <a:rPr lang="ru-RU" sz="1050" b="1" dirty="0" smtClean="0"/>
              <a:t> </a:t>
            </a:r>
            <a:r>
              <a:rPr lang="ru-RU" sz="1050" b="1" dirty="0" err="1" smtClean="0"/>
              <a:t>жері</a:t>
            </a:r>
            <a:r>
              <a:rPr lang="ru-RU" sz="1050" b="1" dirty="0" smtClean="0"/>
              <a:t> </a:t>
            </a:r>
            <a:r>
              <a:rPr lang="ru-RU" sz="1050" b="1" dirty="0" err="1" smtClean="0"/>
              <a:t>отбасы</a:t>
            </a:r>
            <a:r>
              <a:rPr lang="ru-RU" sz="1050" b="1" dirty="0" smtClean="0"/>
              <a:t> </a:t>
            </a:r>
            <a:r>
              <a:rPr lang="ru-RU" sz="1050" b="1" dirty="0" err="1" smtClean="0"/>
              <a:t>екенін</a:t>
            </a:r>
            <a:r>
              <a:rPr lang="ru-RU" sz="1050" b="1" dirty="0" smtClean="0"/>
              <a:t>, </a:t>
            </a:r>
            <a:r>
              <a:rPr lang="ru-RU" sz="1050" b="1" dirty="0" err="1" smtClean="0"/>
              <a:t>олардың, яғни ата-ананың </a:t>
            </a:r>
            <a:r>
              <a:rPr lang="ru-RU" sz="1050" b="1" dirty="0" smtClean="0"/>
              <a:t>бала </a:t>
            </a:r>
            <a:r>
              <a:rPr lang="ru-RU" sz="1050" b="1" dirty="0" err="1" smtClean="0"/>
              <a:t>тәрбиесіндегі жауапкершіліктерін</a:t>
            </a:r>
            <a:r>
              <a:rPr lang="ru-RU" sz="1050" b="1" dirty="0" smtClean="0"/>
              <a:t> </a:t>
            </a:r>
            <a:r>
              <a:rPr lang="ru-RU" sz="1050" b="1" dirty="0" err="1" smtClean="0"/>
              <a:t>арттыру</a:t>
            </a:r>
            <a:r>
              <a:rPr lang="ru-RU" sz="1050" b="1" dirty="0" smtClean="0"/>
              <a:t>, </a:t>
            </a:r>
            <a:r>
              <a:rPr lang="ru-RU" sz="1050" b="1" dirty="0" err="1" smtClean="0"/>
              <a:t>тәрбие процессіндегі</a:t>
            </a:r>
            <a:r>
              <a:rPr lang="ru-RU" sz="1050" b="1" dirty="0" smtClean="0"/>
              <a:t> </a:t>
            </a:r>
            <a:r>
              <a:rPr lang="ru-RU" sz="1050" b="1" dirty="0" err="1" smtClean="0"/>
              <a:t>қиындықтарды пікірлесе</a:t>
            </a:r>
            <a:r>
              <a:rPr lang="ru-RU" sz="1050" b="1" dirty="0" smtClean="0"/>
              <a:t> </a:t>
            </a:r>
            <a:r>
              <a:rPr lang="ru-RU" sz="1050" b="1" dirty="0" err="1" smtClean="0"/>
              <a:t>отырып</a:t>
            </a:r>
            <a:r>
              <a:rPr lang="ru-RU" sz="1050" b="1" dirty="0" smtClean="0"/>
              <a:t> </a:t>
            </a:r>
            <a:r>
              <a:rPr lang="ru-RU" sz="1050" b="1" dirty="0" err="1" smtClean="0"/>
              <a:t>шешу</a:t>
            </a:r>
            <a:r>
              <a:rPr lang="ru-RU" sz="1050" b="1" dirty="0" smtClean="0"/>
              <a:t> </a:t>
            </a:r>
            <a:r>
              <a:rPr lang="ru-RU" sz="1050" b="1" dirty="0" err="1" smtClean="0"/>
              <a:t>жолдарын</a:t>
            </a:r>
            <a:r>
              <a:rPr lang="ru-RU" sz="1050" b="1" dirty="0" smtClean="0"/>
              <a:t> </a:t>
            </a:r>
            <a:r>
              <a:rPr lang="ru-RU" sz="1050" b="1" dirty="0" err="1" smtClean="0"/>
              <a:t>қарастыру және  өмір жолында</a:t>
            </a:r>
            <a:r>
              <a:rPr lang="ru-RU" sz="1050" b="1" dirty="0" smtClean="0"/>
              <a:t> </a:t>
            </a:r>
            <a:r>
              <a:rPr lang="ru-RU" sz="1050" b="1" dirty="0" err="1" smtClean="0"/>
              <a:t>пайдалану</a:t>
            </a:r>
            <a:r>
              <a:rPr lang="ru-RU" sz="1050" b="1" dirty="0" smtClean="0"/>
              <a:t>.</a:t>
            </a:r>
            <a:endParaRPr lang="ru-RU" sz="1050" b="1" dirty="0"/>
          </a:p>
        </p:txBody>
      </p:sp>
    </p:spTree>
  </p:cSld>
  <p:clrMapOvr>
    <a:masterClrMapping/>
  </p:clrMapOvr>
  <p:transition>
    <p:wheel spokes="8"/>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7" name="Рисунок 6" descr="_28976-311.jpg"/>
          <p:cNvPicPr>
            <a:picLocks noGrp="1" noChangeAspect="1"/>
          </p:cNvPicPr>
          <p:nvPr>
            <p:ph type="pic" idx="1"/>
          </p:nvPr>
        </p:nvPicPr>
        <p:blipFill>
          <a:blip r:embed="rId2"/>
          <a:srcRect l="2929" r="2929"/>
          <a:stretch>
            <a:fillRect/>
          </a:stretch>
        </p:blipFill>
        <p:spPr>
          <a:xfrm>
            <a:off x="0" y="0"/>
            <a:ext cx="9144000" cy="6858000"/>
          </a:xfrm>
        </p:spPr>
      </p:pic>
      <p:sp>
        <p:nvSpPr>
          <p:cNvPr id="41985" name="Rectangle 1"/>
          <p:cNvSpPr>
            <a:spLocks noChangeArrowheads="1"/>
          </p:cNvSpPr>
          <p:nvPr/>
        </p:nvSpPr>
        <p:spPr bwMode="auto">
          <a:xfrm>
            <a:off x="142844" y="571480"/>
            <a:ext cx="5857884"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altLang="zh-CN" sz="1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altLang="zh-CN"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kk-KZ" altLang="zh-CN" b="1" dirty="0" smtClean="0">
              <a:solidFill>
                <a:srgbClr val="FF0000"/>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altLang="zh-CN" sz="1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p:txBody>
      </p:sp>
      <p:sp>
        <p:nvSpPr>
          <p:cNvPr id="45059" name="Rectangle 3"/>
          <p:cNvSpPr>
            <a:spLocks noChangeArrowheads="1"/>
          </p:cNvSpPr>
          <p:nvPr/>
        </p:nvSpPr>
        <p:spPr bwMode="auto">
          <a:xfrm>
            <a:off x="1785918" y="0"/>
            <a:ext cx="3835309"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1" name="Rectangle 5"/>
          <p:cNvSpPr>
            <a:spLocks noChangeArrowheads="1"/>
          </p:cNvSpPr>
          <p:nvPr/>
        </p:nvSpPr>
        <p:spPr bwMode="auto">
          <a:xfrm>
            <a:off x="0" y="250030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1" descr="C:\Users\007\Desktop\Без названия.jpg"/>
          <p:cNvPicPr>
            <a:picLocks noChangeAspect="1" noChangeArrowheads="1"/>
          </p:cNvPicPr>
          <p:nvPr/>
        </p:nvPicPr>
        <p:blipFill>
          <a:blip r:embed="rId3"/>
          <a:srcRect/>
          <a:stretch>
            <a:fillRect/>
          </a:stretch>
        </p:blipFill>
        <p:spPr bwMode="auto">
          <a:xfrm>
            <a:off x="857224" y="6072206"/>
            <a:ext cx="785818" cy="785794"/>
          </a:xfrm>
          <a:prstGeom prst="rect">
            <a:avLst/>
          </a:prstGeom>
          <a:noFill/>
        </p:spPr>
      </p:pic>
      <p:pic>
        <p:nvPicPr>
          <p:cNvPr id="9" name="Picture 2" descr="C:\Users\007\Desktop\Без названия (1).jpg"/>
          <p:cNvPicPr>
            <a:picLocks noChangeAspect="1" noChangeArrowheads="1"/>
          </p:cNvPicPr>
          <p:nvPr/>
        </p:nvPicPr>
        <p:blipFill>
          <a:blip r:embed="rId4"/>
          <a:srcRect/>
          <a:stretch>
            <a:fillRect/>
          </a:stretch>
        </p:blipFill>
        <p:spPr bwMode="auto">
          <a:xfrm>
            <a:off x="0" y="6072182"/>
            <a:ext cx="785818" cy="785818"/>
          </a:xfrm>
          <a:prstGeom prst="rect">
            <a:avLst/>
          </a:prstGeom>
          <a:noFill/>
        </p:spPr>
      </p:pic>
      <p:sp>
        <p:nvSpPr>
          <p:cNvPr id="10" name="Прямоугольник 9"/>
          <p:cNvSpPr/>
          <p:nvPr/>
        </p:nvSpPr>
        <p:spPr>
          <a:xfrm>
            <a:off x="214282" y="142852"/>
            <a:ext cx="5214974" cy="584775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ru-RU" sz="1700" dirty="0" smtClean="0">
                <a:latin typeface="Times New Roman" pitchFamily="18" charset="0"/>
                <a:cs typeface="Times New Roman" pitchFamily="18" charset="0"/>
              </a:rPr>
              <a:t>2023жылдың 15 </a:t>
            </a:r>
            <a:r>
              <a:rPr lang="ru-RU" sz="1700" dirty="0" err="1" smtClean="0">
                <a:latin typeface="Times New Roman" pitchFamily="18" charset="0"/>
                <a:cs typeface="Times New Roman" pitchFamily="18" charset="0"/>
              </a:rPr>
              <a:t>мамыр</a:t>
            </a:r>
            <a:r>
              <a:rPr lang="ru-RU" sz="1700" dirty="0" smtClean="0">
                <a:latin typeface="Times New Roman" pitchFamily="18" charset="0"/>
                <a:cs typeface="Times New Roman" pitchFamily="18" charset="0"/>
              </a:rPr>
              <a:t> </a:t>
            </a:r>
            <a:r>
              <a:rPr lang="ru-RU" sz="1700" b="1" dirty="0" smtClean="0">
                <a:latin typeface="Times New Roman" pitchFamily="18" charset="0"/>
                <a:cs typeface="Times New Roman" pitchFamily="18" charset="0"/>
              </a:rPr>
              <a:t>«</a:t>
            </a:r>
            <a:r>
              <a:rPr lang="ru-RU" sz="1700" b="1" dirty="0" err="1" smtClean="0">
                <a:latin typeface="Times New Roman" pitchFamily="18" charset="0"/>
                <a:cs typeface="Times New Roman" pitchFamily="18" charset="0"/>
              </a:rPr>
              <a:t>Қазақстандағы діни</a:t>
            </a:r>
            <a:r>
              <a:rPr lang="ru-RU" sz="1700" b="1" dirty="0" smtClean="0">
                <a:latin typeface="Times New Roman" pitchFamily="18" charset="0"/>
                <a:cs typeface="Times New Roman" pitchFamily="18" charset="0"/>
              </a:rPr>
              <a:t> </a:t>
            </a:r>
            <a:r>
              <a:rPr lang="ru-RU" sz="1700" b="1" dirty="0" err="1" smtClean="0">
                <a:latin typeface="Times New Roman" pitchFamily="18" charset="0"/>
                <a:cs typeface="Times New Roman" pitchFamily="18" charset="0"/>
              </a:rPr>
              <a:t>ахуалдың негізгі</a:t>
            </a:r>
            <a:r>
              <a:rPr lang="ru-RU" sz="1700" b="1" dirty="0" smtClean="0">
                <a:latin typeface="Times New Roman" pitchFamily="18" charset="0"/>
                <a:cs typeface="Times New Roman" pitchFamily="18" charset="0"/>
              </a:rPr>
              <a:t> </a:t>
            </a:r>
            <a:r>
              <a:rPr lang="ru-RU" sz="1700" b="1" dirty="0" err="1" smtClean="0">
                <a:latin typeface="Times New Roman" pitchFamily="18" charset="0"/>
                <a:cs typeface="Times New Roman" pitchFamily="18" charset="0"/>
              </a:rPr>
              <a:t>бағыттары </a:t>
            </a:r>
            <a:r>
              <a:rPr lang="ru-RU" sz="1700" b="1" dirty="0" smtClean="0">
                <a:latin typeface="Times New Roman" pitchFamily="18" charset="0"/>
                <a:cs typeface="Times New Roman" pitchFamily="18" charset="0"/>
              </a:rPr>
              <a:t>мен </a:t>
            </a:r>
            <a:r>
              <a:rPr lang="ru-RU" sz="1700" b="1" dirty="0" err="1" smtClean="0">
                <a:latin typeface="Times New Roman" pitchFamily="18" charset="0"/>
                <a:cs typeface="Times New Roman" pitchFamily="18" charset="0"/>
              </a:rPr>
              <a:t>үрдістері</a:t>
            </a:r>
            <a:r>
              <a:rPr lang="ru-RU" sz="1700" b="1" dirty="0" smtClean="0">
                <a:latin typeface="Times New Roman" pitchFamily="18" charset="0"/>
                <a:cs typeface="Times New Roman" pitchFamily="18" charset="0"/>
              </a:rPr>
              <a:t>»</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тақырыбында кездесу</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өтті</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Шараға Республикалық ақпараттық топтың мүшесі, </a:t>
            </a:r>
            <a:r>
              <a:rPr lang="ru-RU" sz="1700" dirty="0" smtClean="0">
                <a:latin typeface="Times New Roman" pitchFamily="18" charset="0"/>
                <a:cs typeface="Times New Roman" pitchFamily="18" charset="0"/>
              </a:rPr>
              <a:t>Қ.</a:t>
            </a:r>
            <a:r>
              <a:rPr lang="ru-RU" sz="1700" dirty="0" err="1" smtClean="0">
                <a:latin typeface="Times New Roman" pitchFamily="18" charset="0"/>
                <a:cs typeface="Times New Roman" pitchFamily="18" charset="0"/>
              </a:rPr>
              <a:t>А.Ясауи</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атындағы Халықаралық Қазақ-Түрік Университетінің аға оқытушысы Оразбай</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Сержан</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Қарсыбайұлы, </a:t>
            </a:r>
            <a:r>
              <a:rPr lang="ru-RU" sz="1700" dirty="0" smtClean="0">
                <a:latin typeface="Times New Roman" pitchFamily="18" charset="0"/>
                <a:cs typeface="Times New Roman" pitchFamily="18" charset="0"/>
              </a:rPr>
              <a:t>Жамбыл </a:t>
            </a:r>
            <a:r>
              <a:rPr lang="ru-RU" sz="1700" dirty="0" err="1" smtClean="0">
                <a:latin typeface="Times New Roman" pitchFamily="18" charset="0"/>
                <a:cs typeface="Times New Roman" pitchFamily="18" charset="0"/>
              </a:rPr>
              <a:t>облысы</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әкімдігінің дін</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істері</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басқармасының бөлім басшысы</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Еркебұлан Ақбай Ахметұлы</a:t>
            </a:r>
            <a:r>
              <a:rPr lang="ru-RU" sz="1700" dirty="0" smtClean="0">
                <a:latin typeface="Times New Roman" pitchFamily="18" charset="0"/>
                <a:cs typeface="Times New Roman" pitchFamily="18" charset="0"/>
              </a:rPr>
              <a:t>, Сарысу </a:t>
            </a:r>
            <a:r>
              <a:rPr lang="ru-RU" sz="1700" dirty="0" err="1" smtClean="0">
                <a:latin typeface="Times New Roman" pitchFamily="18" charset="0"/>
                <a:cs typeface="Times New Roman" pitchFamily="18" charset="0"/>
              </a:rPr>
              <a:t>ауданы</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әкімдігінің ішкі</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саясат</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бөлімінің </a:t>
            </a:r>
            <a:r>
              <a:rPr lang="ru-RU" sz="1700" dirty="0" smtClean="0">
                <a:latin typeface="Times New Roman" pitchFamily="18" charset="0"/>
                <a:cs typeface="Times New Roman" pitchFamily="18" charset="0"/>
              </a:rPr>
              <a:t>сектор </a:t>
            </a:r>
            <a:r>
              <a:rPr lang="ru-RU" sz="1700" dirty="0" err="1" smtClean="0">
                <a:latin typeface="Times New Roman" pitchFamily="18" charset="0"/>
                <a:cs typeface="Times New Roman" pitchFamily="18" charset="0"/>
              </a:rPr>
              <a:t>меңгерушісі Бейсен</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Олжас</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Әбиірбекұлы</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директордың тәрбие ісі</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жөніндегі орынбасары</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Қойлыбекова Акнұр Дүйсенқызы қатысты</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Кездесу</a:t>
            </a:r>
            <a:r>
              <a:rPr lang="ru-RU" sz="1700" dirty="0" smtClean="0">
                <a:latin typeface="Times New Roman" pitchFamily="18" charset="0"/>
                <a:cs typeface="Times New Roman" pitchFamily="18" charset="0"/>
              </a:rPr>
              <a:t> </a:t>
            </a:r>
            <a:r>
              <a:rPr lang="kk-KZ" sz="1700" dirty="0" smtClean="0">
                <a:latin typeface="Times New Roman" pitchFamily="18" charset="0"/>
                <a:cs typeface="Times New Roman" pitchFamily="18" charset="0"/>
              </a:rPr>
              <a:t>барысында Сәрсен Қарсыбайұлы сөз сөйледі. Діннің мәселелері күрделі  мәселе. Діни ақпараттарды тек ресми сайттар мен имамдардан алу керектігін айтты. Жат ағымға еру –білімсіздік. Ал білімсіздік соңы өкінішке душар ететіндігін түсіндірді. Дұрыс қоғам қалыптастыруды қолға алу қажет, -деп жастарды жат ағымнан аулақ болуға, суицид жасамауға, отбасы тәрбиесінде үлкендердің ақылына жүгінуге шақырды. Рухани  тәрбие тақырыбында түсінік беріп, студент жастармен сұрақ-жауап алмасты. </a:t>
            </a:r>
            <a:endParaRPr lang="ru-RU" sz="1700" dirty="0">
              <a:latin typeface="Times New Roman" pitchFamily="18" charset="0"/>
              <a:cs typeface="Times New Roman" pitchFamily="18" charset="0"/>
            </a:endParaRPr>
          </a:p>
        </p:txBody>
      </p:sp>
      <p:sp>
        <p:nvSpPr>
          <p:cNvPr id="11" name="Прямоугольник 10"/>
          <p:cNvSpPr/>
          <p:nvPr/>
        </p:nvSpPr>
        <p:spPr>
          <a:xfrm>
            <a:off x="1785918" y="6057781"/>
            <a:ext cx="7358082" cy="800219"/>
          </a:xfrm>
          <a:prstGeom prst="rect">
            <a:avLst/>
          </a:prstGeom>
        </p:spPr>
        <p:txBody>
          <a:bodyPr wrap="square">
            <a:spAutoFit/>
          </a:bodyPr>
          <a:lstStyle/>
          <a:p>
            <a:r>
              <a:rPr lang="en-US" sz="1400" dirty="0" smtClean="0">
                <a:latin typeface="Times New Roman" pitchFamily="18" charset="0"/>
                <a:cs typeface="Times New Roman" pitchFamily="18" charset="0"/>
                <a:hlinkClick r:id="rId5"/>
              </a:rPr>
              <a:t>https://m.facebook.com/story.php?story_fbid=pfbid0HAwRj5DsKrPrD1MJcrK8uvpBKdt3sDxZvtk7fsW9yChtMEcnp2ndtf2BeKAWcrzUl&amp;id=100024607866042&amp;mibextid=Nif5oz</a:t>
            </a:r>
            <a:endParaRPr lang="kk-KZ" sz="1400" dirty="0" smtClean="0">
              <a:latin typeface="Times New Roman" pitchFamily="18" charset="0"/>
              <a:cs typeface="Times New Roman" pitchFamily="18" charset="0"/>
            </a:endParaRPr>
          </a:p>
          <a:p>
            <a:endParaRPr lang="ru-RU" dirty="0"/>
          </a:p>
        </p:txBody>
      </p:sp>
      <p:pic>
        <p:nvPicPr>
          <p:cNvPr id="10241" name="Picture 1" descr="C:\Users\007\Downloads\WhatsApp Image 2023-05-15 at 15.59.38.jpeg"/>
          <p:cNvPicPr>
            <a:picLocks noChangeAspect="1" noChangeArrowheads="1"/>
          </p:cNvPicPr>
          <p:nvPr/>
        </p:nvPicPr>
        <p:blipFill>
          <a:blip r:embed="rId6"/>
          <a:srcRect/>
          <a:stretch>
            <a:fillRect/>
          </a:stretch>
        </p:blipFill>
        <p:spPr bwMode="auto">
          <a:xfrm>
            <a:off x="5500694" y="2500306"/>
            <a:ext cx="3500462" cy="1714512"/>
          </a:xfrm>
          <a:prstGeom prst="rect">
            <a:avLst/>
          </a:prstGeom>
          <a:noFill/>
        </p:spPr>
      </p:pic>
      <p:pic>
        <p:nvPicPr>
          <p:cNvPr id="10242" name="Picture 2" descr="C:\Users\007\Downloads\WhatsApp Image 2023-05-16 at 09.55.32.jpeg"/>
          <p:cNvPicPr>
            <a:picLocks noChangeAspect="1" noChangeArrowheads="1"/>
          </p:cNvPicPr>
          <p:nvPr/>
        </p:nvPicPr>
        <p:blipFill>
          <a:blip r:embed="rId7"/>
          <a:srcRect t="33333" b="34375"/>
          <a:stretch>
            <a:fillRect/>
          </a:stretch>
        </p:blipFill>
        <p:spPr bwMode="auto">
          <a:xfrm>
            <a:off x="5500694" y="214290"/>
            <a:ext cx="3500462" cy="2214578"/>
          </a:xfrm>
          <a:prstGeom prst="rect">
            <a:avLst/>
          </a:prstGeom>
          <a:noFill/>
        </p:spPr>
      </p:pic>
      <p:pic>
        <p:nvPicPr>
          <p:cNvPr id="1026" name="Picture 2" descr="C:\Users\007\Downloads\WhatsApp Image 2023-05-17 at 15.51.32.jpeg"/>
          <p:cNvPicPr>
            <a:picLocks noChangeAspect="1" noChangeArrowheads="1"/>
          </p:cNvPicPr>
          <p:nvPr/>
        </p:nvPicPr>
        <p:blipFill>
          <a:blip r:embed="rId8"/>
          <a:srcRect t="43946" r="5948"/>
          <a:stretch>
            <a:fillRect/>
          </a:stretch>
        </p:blipFill>
        <p:spPr bwMode="auto">
          <a:xfrm>
            <a:off x="5541317" y="4286256"/>
            <a:ext cx="3459839" cy="1714512"/>
          </a:xfrm>
          <a:prstGeom prst="rect">
            <a:avLst/>
          </a:prstGeom>
          <a:noFill/>
        </p:spPr>
      </p:pic>
    </p:spTree>
  </p:cSld>
  <p:clrMapOvr>
    <a:masterClrMapping/>
  </p:clrMapOvr>
  <p:transition>
    <p:wheel spokes="8"/>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7" name="Рисунок 6" descr="_28976-311.jpg"/>
          <p:cNvPicPr>
            <a:picLocks noGrp="1" noChangeAspect="1"/>
          </p:cNvPicPr>
          <p:nvPr>
            <p:ph type="pic" idx="1"/>
          </p:nvPr>
        </p:nvPicPr>
        <p:blipFill>
          <a:blip r:embed="rId2"/>
          <a:srcRect l="2929" r="2929"/>
          <a:stretch>
            <a:fillRect/>
          </a:stretch>
        </p:blipFill>
        <p:spPr>
          <a:xfrm>
            <a:off x="0" y="0"/>
            <a:ext cx="9144000" cy="6858000"/>
          </a:xfrm>
        </p:spPr>
      </p:pic>
      <p:sp>
        <p:nvSpPr>
          <p:cNvPr id="41985" name="Rectangle 1"/>
          <p:cNvSpPr>
            <a:spLocks noChangeArrowheads="1"/>
          </p:cNvSpPr>
          <p:nvPr/>
        </p:nvSpPr>
        <p:spPr bwMode="auto">
          <a:xfrm>
            <a:off x="142844" y="571480"/>
            <a:ext cx="5857884"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altLang="zh-CN" sz="1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altLang="zh-CN"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kk-KZ" altLang="zh-CN" b="1" dirty="0" smtClean="0">
              <a:solidFill>
                <a:srgbClr val="FF0000"/>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altLang="zh-CN" sz="1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p:txBody>
      </p:sp>
      <p:sp>
        <p:nvSpPr>
          <p:cNvPr id="45059" name="Rectangle 3"/>
          <p:cNvSpPr>
            <a:spLocks noChangeArrowheads="1"/>
          </p:cNvSpPr>
          <p:nvPr/>
        </p:nvSpPr>
        <p:spPr bwMode="auto">
          <a:xfrm>
            <a:off x="1785918" y="0"/>
            <a:ext cx="3835309"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1" name="Rectangle 5"/>
          <p:cNvSpPr>
            <a:spLocks noChangeArrowheads="1"/>
          </p:cNvSpPr>
          <p:nvPr/>
        </p:nvSpPr>
        <p:spPr bwMode="auto">
          <a:xfrm>
            <a:off x="0" y="250030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54275" name="Рисунок 14" descr="WhatsApp Image 2023-06-13 at 09.27.48"/>
          <p:cNvPicPr>
            <a:picLocks noChangeAspect="1" noChangeArrowheads="1"/>
          </p:cNvPicPr>
          <p:nvPr/>
        </p:nvPicPr>
        <p:blipFill>
          <a:blip r:embed="rId3"/>
          <a:srcRect t="51582" r="50600" b="24954"/>
          <a:stretch>
            <a:fillRect/>
          </a:stretch>
        </p:blipFill>
        <p:spPr bwMode="auto">
          <a:xfrm>
            <a:off x="214282" y="1857364"/>
            <a:ext cx="3071802" cy="4357718"/>
          </a:xfrm>
          <a:prstGeom prst="rect">
            <a:avLst/>
          </a:prstGeom>
          <a:noFill/>
        </p:spPr>
      </p:pic>
      <p:pic>
        <p:nvPicPr>
          <p:cNvPr id="54274" name="Рисунок 13" descr="WhatsApp Image 2023-06-13 at 09.27.47"/>
          <p:cNvPicPr>
            <a:picLocks noChangeAspect="1" noChangeArrowheads="1"/>
          </p:cNvPicPr>
          <p:nvPr/>
        </p:nvPicPr>
        <p:blipFill>
          <a:blip r:embed="rId4"/>
          <a:srcRect t="49862" r="51337" b="27779"/>
          <a:stretch>
            <a:fillRect/>
          </a:stretch>
        </p:blipFill>
        <p:spPr bwMode="auto">
          <a:xfrm>
            <a:off x="3357554" y="1857364"/>
            <a:ext cx="3038127" cy="4357718"/>
          </a:xfrm>
          <a:prstGeom prst="rect">
            <a:avLst/>
          </a:prstGeom>
          <a:noFill/>
        </p:spPr>
      </p:pic>
      <p:sp>
        <p:nvSpPr>
          <p:cNvPr id="54276" name="Rectangle 4"/>
          <p:cNvSpPr>
            <a:spLocks noChangeArrowheads="1"/>
          </p:cNvSpPr>
          <p:nvPr/>
        </p:nvSpPr>
        <p:spPr bwMode="auto">
          <a:xfrm>
            <a:off x="214282" y="0"/>
            <a:ext cx="8715436"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algn="ctr" fontAlgn="base">
              <a:spcBef>
                <a:spcPct val="0"/>
              </a:spcBef>
              <a:spcAft>
                <a:spcPct val="0"/>
              </a:spcAft>
            </a:pP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Нашақорлыққа және есірткінің заңсыз айналымына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қарсы халықаралық күрес күніне орай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Жаңатас көпсалалы колледжінде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студенттер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арасында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"Нашақор болмаудың </a:t>
            </a:r>
            <a:r>
              <a:rPr lang="ru-RU" sz="1400" dirty="0" smtClean="0">
                <a:latin typeface="Times New Roman" pitchFamily="18" charset="0"/>
                <a:cs typeface="Times New Roman" pitchFamily="18" charset="0"/>
              </a:rPr>
              <a:t>100 </a:t>
            </a:r>
            <a:r>
              <a:rPr lang="ru-RU" sz="1400" dirty="0" err="1" smtClean="0">
                <a:latin typeface="Times New Roman" pitchFamily="18" charset="0"/>
                <a:cs typeface="Times New Roman" pitchFamily="18" charset="0"/>
              </a:rPr>
              <a:t>себебі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атты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акциясы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аясында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Нашақорлық </a:t>
            </a:r>
            <a:r>
              <a:rPr lang="ru-RU" sz="1400" dirty="0" smtClean="0">
                <a:latin typeface="Times New Roman" pitchFamily="18" charset="0"/>
                <a:cs typeface="Times New Roman" pitchFamily="18" charset="0"/>
              </a:rPr>
              <a:t>пен </a:t>
            </a:r>
            <a:r>
              <a:rPr lang="ru-RU" sz="1400" dirty="0" err="1" smtClean="0">
                <a:latin typeface="Times New Roman" pitchFamily="18" charset="0"/>
                <a:cs typeface="Times New Roman" pitchFamily="18" charset="0"/>
              </a:rPr>
              <a:t>есірткі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құқықбұзушылықтың алдын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алу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тақырыбында дәріс оқылды</a:t>
            </a:r>
            <a:r>
              <a:rPr lang="ru-RU" sz="1400" dirty="0" smtClean="0">
                <a:latin typeface="Times New Roman" pitchFamily="18" charset="0"/>
                <a:cs typeface="Times New Roman" pitchFamily="18" charset="0"/>
              </a:rPr>
              <a:t>. Шара </a:t>
            </a:r>
            <a:r>
              <a:rPr lang="ru-RU" sz="1400" dirty="0" err="1" smtClean="0">
                <a:latin typeface="Times New Roman" pitchFamily="18" charset="0"/>
                <a:cs typeface="Times New Roman" pitchFamily="18" charset="0"/>
              </a:rPr>
              <a:t>барысында</a:t>
            </a:r>
            <a:r>
              <a:rPr lang="ru-RU" sz="1400" dirty="0" smtClean="0">
                <a:latin typeface="Times New Roman" pitchFamily="18" charset="0"/>
                <a:cs typeface="Times New Roman" pitchFamily="18" charset="0"/>
              </a:rPr>
              <a:t> А.Д. </a:t>
            </a:r>
            <a:r>
              <a:rPr lang="ru-RU" sz="1400" dirty="0" err="1" smtClean="0">
                <a:latin typeface="Times New Roman" pitchFamily="18" charset="0"/>
                <a:cs typeface="Times New Roman" pitchFamily="18" charset="0"/>
              </a:rPr>
              <a:t>Койлыбекова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Жасырып</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кетушілер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кім</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тақырыбында әңгіме жүргізді.</a:t>
            </a:r>
            <a:r>
              <a:rPr lang="ru-RU" sz="1400" dirty="0" smtClean="0">
                <a:latin typeface="Times New Roman" pitchFamily="18" charset="0"/>
                <a:cs typeface="Times New Roman" pitchFamily="18" charset="0"/>
              </a:rPr>
              <a:t> Н.Абдуллаева </a:t>
            </a:r>
            <a:r>
              <a:rPr lang="ru-RU" sz="1400" dirty="0" err="1" smtClean="0">
                <a:latin typeface="Times New Roman" pitchFamily="18" charset="0"/>
                <a:cs typeface="Times New Roman" pitchFamily="18" charset="0"/>
              </a:rPr>
              <a:t>жастарға дәріс оқып</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жаднамалар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таратты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Шараға директордың тәрбие ісі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жөніндегі орынбасары</a:t>
            </a:r>
            <a:r>
              <a:rPr lang="ru-RU" sz="1400" dirty="0" smtClean="0">
                <a:latin typeface="Times New Roman" pitchFamily="18" charset="0"/>
                <a:cs typeface="Times New Roman" pitchFamily="18" charset="0"/>
              </a:rPr>
              <a:t> А.Д. </a:t>
            </a:r>
            <a:r>
              <a:rPr lang="ru-RU" sz="1400" dirty="0" err="1" smtClean="0">
                <a:latin typeface="Times New Roman" pitchFamily="18" charset="0"/>
                <a:cs typeface="Times New Roman" pitchFamily="18" charset="0"/>
              </a:rPr>
              <a:t>Койлыбекова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әкелер кеңесінің төрағасы </a:t>
            </a:r>
            <a:r>
              <a:rPr lang="ru-RU" sz="1400" dirty="0" smtClean="0">
                <a:latin typeface="Times New Roman" pitchFamily="18" charset="0"/>
                <a:cs typeface="Times New Roman" pitchFamily="18" charset="0"/>
              </a:rPr>
              <a:t>Ө. </a:t>
            </a:r>
            <a:r>
              <a:rPr lang="ru-RU" sz="1400" dirty="0" err="1" smtClean="0">
                <a:latin typeface="Times New Roman" pitchFamily="18" charset="0"/>
                <a:cs typeface="Times New Roman" pitchFamily="18" charset="0"/>
              </a:rPr>
              <a:t>Турсынов</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әкелер кеңесінің мүшесі </a:t>
            </a:r>
            <a:r>
              <a:rPr lang="ru-RU" sz="1400" dirty="0" smtClean="0">
                <a:latin typeface="Times New Roman" pitchFamily="18" charset="0"/>
                <a:cs typeface="Times New Roman" pitchFamily="18" charset="0"/>
              </a:rPr>
              <a:t>М. </a:t>
            </a:r>
            <a:r>
              <a:rPr lang="ru-RU" sz="1400" dirty="0" err="1" smtClean="0">
                <a:latin typeface="Times New Roman" pitchFamily="18" charset="0"/>
                <a:cs typeface="Times New Roman" pitchFamily="18" charset="0"/>
              </a:rPr>
              <a:t>Исабеков</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қатысты.</a:t>
            </a:r>
            <a:r>
              <a:rPr lang="ru-RU" sz="1400" dirty="0" smtClean="0">
                <a:latin typeface="Times New Roman" pitchFamily="18" charset="0"/>
                <a:cs typeface="Times New Roman" pitchFamily="18" charset="0"/>
              </a:rPr>
              <a:t> Шараны </a:t>
            </a:r>
            <a:r>
              <a:rPr lang="ru-RU" sz="1400" dirty="0" err="1" smtClean="0">
                <a:latin typeface="Times New Roman" pitchFamily="18" charset="0"/>
                <a:cs typeface="Times New Roman" pitchFamily="18" charset="0"/>
              </a:rPr>
              <a:t>ұйымдастырушы</a:t>
            </a:r>
            <a:r>
              <a:rPr lang="ru-RU" sz="1400" dirty="0" smtClean="0">
                <a:latin typeface="Times New Roman" pitchFamily="18" charset="0"/>
                <a:cs typeface="Times New Roman" pitchFamily="18" charset="0"/>
              </a:rPr>
              <a:t>:колледж </a:t>
            </a:r>
            <a:r>
              <a:rPr lang="ru-RU" sz="1400" dirty="0" err="1" smtClean="0">
                <a:latin typeface="Times New Roman" pitchFamily="18" charset="0"/>
                <a:cs typeface="Times New Roman" pitchFamily="18" charset="0"/>
              </a:rPr>
              <a:t>медбикесі</a:t>
            </a:r>
            <a:r>
              <a:rPr lang="ru-RU" sz="1400" dirty="0" smtClean="0">
                <a:latin typeface="Times New Roman" pitchFamily="18" charset="0"/>
                <a:cs typeface="Times New Roman" pitchFamily="18" charset="0"/>
              </a:rPr>
              <a:t> Н. Абдуллаева. </a:t>
            </a:r>
            <a:r>
              <a:rPr lang="ru-RU" sz="1400" dirty="0" err="1" smtClean="0">
                <a:latin typeface="Times New Roman" pitchFamily="18" charset="0"/>
                <a:cs typeface="Times New Roman" pitchFamily="18" charset="0"/>
              </a:rPr>
              <a:t>Шараның мақсаты: жастар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арасында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салауатты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өмір салтын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ұстануды насихаттау</a:t>
            </a:r>
            <a:r>
              <a:rPr lang="ru-RU" sz="1400" dirty="0" smtClean="0">
                <a:latin typeface="Times New Roman" pitchFamily="18" charset="0"/>
                <a:cs typeface="Times New Roman" pitchFamily="18" charset="0"/>
              </a:rPr>
              <a:t>.</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277" name="Rectangle 5"/>
          <p:cNvSpPr>
            <a:spLocks noChangeArrowheads="1"/>
          </p:cNvSpPr>
          <p:nvPr/>
        </p:nvSpPr>
        <p:spPr bwMode="auto">
          <a:xfrm>
            <a:off x="142844" y="5715016"/>
            <a:ext cx="635798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kk-KZ" sz="1200"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Сілтемесі:</a:t>
            </a:r>
            <a:r>
              <a:rPr kumimoji="0" lang="kk-K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5"/>
              </a:rPr>
              <a:t>https://m.facebook.com/story.php?story_fbid=pfbid0CPnBGQNbBxyjxVQFvZdSWR8M7di9ybKTvexiFmZjbth7WrcbTTaLPLz5bGoAFxmal&amp;id=100024607866042&amp;mibextid=Nif5oz</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4278" name="Picture 6" descr="C:\Users\007\Downloads\WhatsApp Image 2023-06-20 at 15.35.34.jpeg"/>
          <p:cNvPicPr>
            <a:picLocks noChangeAspect="1" noChangeArrowheads="1"/>
          </p:cNvPicPr>
          <p:nvPr/>
        </p:nvPicPr>
        <p:blipFill>
          <a:blip r:embed="rId6"/>
          <a:srcRect t="8333" b="31250"/>
          <a:stretch>
            <a:fillRect/>
          </a:stretch>
        </p:blipFill>
        <p:spPr bwMode="auto">
          <a:xfrm>
            <a:off x="6500826" y="1857364"/>
            <a:ext cx="2500330" cy="3357586"/>
          </a:xfrm>
          <a:prstGeom prst="rect">
            <a:avLst/>
          </a:prstGeom>
          <a:noFill/>
        </p:spPr>
      </p:pic>
      <p:pic>
        <p:nvPicPr>
          <p:cNvPr id="54279" name="Picture 7" descr="C:\Users\007\Downloads\WhatsApp Image 2023-06-20 at 15.35.33.jpeg"/>
          <p:cNvPicPr>
            <a:picLocks noChangeAspect="1" noChangeArrowheads="1"/>
          </p:cNvPicPr>
          <p:nvPr/>
        </p:nvPicPr>
        <p:blipFill>
          <a:blip r:embed="rId7"/>
          <a:srcRect t="51042" b="11458"/>
          <a:stretch>
            <a:fillRect/>
          </a:stretch>
        </p:blipFill>
        <p:spPr bwMode="auto">
          <a:xfrm>
            <a:off x="6500826" y="5214950"/>
            <a:ext cx="2500330" cy="142876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7" name="Рисунок 6" descr="_28976-311.jpg"/>
          <p:cNvPicPr>
            <a:picLocks noGrp="1" noChangeAspect="1"/>
          </p:cNvPicPr>
          <p:nvPr>
            <p:ph type="pic" idx="1"/>
          </p:nvPr>
        </p:nvPicPr>
        <p:blipFill>
          <a:blip r:embed="rId2"/>
          <a:srcRect l="2929" r="2929"/>
          <a:stretch>
            <a:fillRect/>
          </a:stretch>
        </p:blipFill>
        <p:spPr>
          <a:xfrm>
            <a:off x="0" y="0"/>
            <a:ext cx="9144000" cy="6858000"/>
          </a:xfrm>
        </p:spPr>
      </p:pic>
      <p:sp>
        <p:nvSpPr>
          <p:cNvPr id="41985" name="Rectangle 1"/>
          <p:cNvSpPr>
            <a:spLocks noChangeArrowheads="1"/>
          </p:cNvSpPr>
          <p:nvPr/>
        </p:nvSpPr>
        <p:spPr bwMode="auto">
          <a:xfrm>
            <a:off x="142844" y="571480"/>
            <a:ext cx="5857884"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altLang="zh-CN" sz="1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altLang="zh-CN"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kk-KZ" altLang="zh-CN" b="1" dirty="0" smtClean="0">
              <a:solidFill>
                <a:srgbClr val="FF0000"/>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altLang="zh-CN" sz="1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p:txBody>
      </p:sp>
      <p:sp>
        <p:nvSpPr>
          <p:cNvPr id="45059" name="Rectangle 3"/>
          <p:cNvSpPr>
            <a:spLocks noChangeArrowheads="1"/>
          </p:cNvSpPr>
          <p:nvPr/>
        </p:nvSpPr>
        <p:spPr bwMode="auto">
          <a:xfrm>
            <a:off x="1785918" y="0"/>
            <a:ext cx="3835309"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1" name="Rectangle 5"/>
          <p:cNvSpPr>
            <a:spLocks noChangeArrowheads="1"/>
          </p:cNvSpPr>
          <p:nvPr/>
        </p:nvSpPr>
        <p:spPr bwMode="auto">
          <a:xfrm>
            <a:off x="0" y="250030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3249" name="Rectangle 1"/>
          <p:cNvSpPr>
            <a:spLocks noChangeArrowheads="1"/>
          </p:cNvSpPr>
          <p:nvPr/>
        </p:nvSpPr>
        <p:spPr bwMode="auto">
          <a:xfrm>
            <a:off x="0" y="0"/>
            <a:ext cx="900115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Жаңатас көпсалалы колледжінде жазғы маусымдық сақтық шараларының алдын алу мақсатында  студент жастармен "Сақтансаң, сақ боларсың" тақырыбында ақпараттық- насихат жұмыстары жүргізілді.Шара барысында студенттерге жазғы маусымдағы судағы,табиғат аясындағы қауіпсіздік туралы толық ақпарат берілді. Шараға директордың тәрбие ісі жөніндегі орынбасары А.Д. Қойлыбекова қатысты.Шараны ұйымдастырушылар: жастар ісі жөніндегі инспектор Н.А. Шалгинбаева, колледж медбикесі Н. Абдуллаева. Сонымен қатар кабинеттерді</a:t>
            </a:r>
            <a:r>
              <a:rPr kumimoji="0" lang="kk-KZ" b="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аралап студенттерге ақпараттық түсіндіру жұмыстары жүргізіліп, жаднамалар таратылды. </a:t>
            </a:r>
            <a:endParaRPr kumimoji="0" lang="kk-KZ" sz="2400" b="0" u="none" strike="noStrike" cap="none" normalizeH="0" baseline="0" dirty="0" smtClean="0">
              <a:ln>
                <a:noFill/>
              </a:ln>
              <a:solidFill>
                <a:schemeClr val="tx1"/>
              </a:solidFill>
              <a:effectLst/>
              <a:latin typeface="Arial" pitchFamily="34" charset="0"/>
              <a:cs typeface="Arial" pitchFamily="34" charset="0"/>
            </a:endParaRPr>
          </a:p>
        </p:txBody>
      </p:sp>
      <p:pic>
        <p:nvPicPr>
          <p:cNvPr id="53252" name="Рисунок 2209" descr="0086bed7-e2a0-4cdd-bfee-1d8a8742cc0e"/>
          <p:cNvPicPr>
            <a:picLocks noChangeAspect="1" noChangeArrowheads="1"/>
          </p:cNvPicPr>
          <p:nvPr/>
        </p:nvPicPr>
        <p:blipFill>
          <a:blip r:embed="rId3" cstate="print"/>
          <a:srcRect/>
          <a:stretch>
            <a:fillRect/>
          </a:stretch>
        </p:blipFill>
        <p:spPr bwMode="auto">
          <a:xfrm>
            <a:off x="214282" y="4500570"/>
            <a:ext cx="3143272" cy="1643074"/>
          </a:xfrm>
          <a:prstGeom prst="rect">
            <a:avLst/>
          </a:prstGeom>
          <a:noFill/>
        </p:spPr>
      </p:pic>
      <p:pic>
        <p:nvPicPr>
          <p:cNvPr id="53251" name="Рисунок 2208" descr="2cc83f77-65e2-4412-89c9-91fcea09522d"/>
          <p:cNvPicPr>
            <a:picLocks noChangeAspect="1" noChangeArrowheads="1"/>
          </p:cNvPicPr>
          <p:nvPr/>
        </p:nvPicPr>
        <p:blipFill>
          <a:blip r:embed="rId4"/>
          <a:srcRect/>
          <a:stretch>
            <a:fillRect/>
          </a:stretch>
        </p:blipFill>
        <p:spPr bwMode="auto">
          <a:xfrm>
            <a:off x="142844" y="2357430"/>
            <a:ext cx="6072230" cy="2127782"/>
          </a:xfrm>
          <a:prstGeom prst="rect">
            <a:avLst/>
          </a:prstGeom>
          <a:noFill/>
        </p:spPr>
      </p:pic>
      <p:pic>
        <p:nvPicPr>
          <p:cNvPr id="53250" name="Рисунок 2210" descr="4aac8a1f-8b8d-4412-aae8-dbcce919f3d0"/>
          <p:cNvPicPr>
            <a:picLocks noChangeAspect="1" noChangeArrowheads="1"/>
          </p:cNvPicPr>
          <p:nvPr/>
        </p:nvPicPr>
        <p:blipFill>
          <a:blip r:embed="rId5" cstate="print"/>
          <a:srcRect/>
          <a:stretch>
            <a:fillRect/>
          </a:stretch>
        </p:blipFill>
        <p:spPr bwMode="auto">
          <a:xfrm>
            <a:off x="3428992" y="4500570"/>
            <a:ext cx="2786082" cy="1643073"/>
          </a:xfrm>
          <a:prstGeom prst="rect">
            <a:avLst/>
          </a:prstGeom>
          <a:noFill/>
        </p:spPr>
      </p:pic>
      <p:sp>
        <p:nvSpPr>
          <p:cNvPr id="532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3255" name="Rectangle 7"/>
          <p:cNvSpPr>
            <a:spLocks noChangeArrowheads="1"/>
          </p:cNvSpPr>
          <p:nvPr/>
        </p:nvSpPr>
        <p:spPr bwMode="auto">
          <a:xfrm>
            <a:off x="0" y="82391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200" b="0" i="1"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hlinkClick r:id="rId6"/>
              </a:rPr>
              <a:t>https://m.facebook.com/story.php?story_fbid=pfbid06iHVWipjBe6FDu5e9Kva9Q8sVJYvp3WCn5MGMbGx15EZ1HAa6QM3vzE9Z1c75yiZl&amp;id=100024607866042&amp;sfnsn=mo</a:t>
            </a:r>
            <a:endParaRPr kumimoji="0" lang="kk-KZ"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142844" y="6215082"/>
            <a:ext cx="8358246"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6"/>
              </a:rPr>
              <a:t>https://m.facebook.com/story.php?story_fbid=pfbid06iHVWipjBe6FDu5e9Kva9Q8sVJYvp3WCn5MGMbGx15EZ1HAa6QM3vzE9Z1c75yiZl&amp;id=100024607866042&amp;sfnsn=mo</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3257" name="Picture 9" descr="C:\Users\007\Downloads\WhatsApp Image 2023-06-20 at 15.45.59.jpeg"/>
          <p:cNvPicPr>
            <a:picLocks noChangeAspect="1" noChangeArrowheads="1"/>
          </p:cNvPicPr>
          <p:nvPr/>
        </p:nvPicPr>
        <p:blipFill>
          <a:blip r:embed="rId7"/>
          <a:srcRect t="75000" b="11458"/>
          <a:stretch>
            <a:fillRect/>
          </a:stretch>
        </p:blipFill>
        <p:spPr bwMode="auto">
          <a:xfrm>
            <a:off x="6357950" y="5214950"/>
            <a:ext cx="2643206" cy="928694"/>
          </a:xfrm>
          <a:prstGeom prst="rect">
            <a:avLst/>
          </a:prstGeom>
          <a:noFill/>
        </p:spPr>
      </p:pic>
      <p:pic>
        <p:nvPicPr>
          <p:cNvPr id="53258" name="Picture 10" descr="C:\Users\007\Downloads\WhatsApp Image 2023-06-20 at 15.45.59 (1).jpeg"/>
          <p:cNvPicPr>
            <a:picLocks noChangeAspect="1" noChangeArrowheads="1"/>
          </p:cNvPicPr>
          <p:nvPr/>
        </p:nvPicPr>
        <p:blipFill>
          <a:blip r:embed="rId8"/>
          <a:srcRect t="8333" b="11458"/>
          <a:stretch>
            <a:fillRect/>
          </a:stretch>
        </p:blipFill>
        <p:spPr bwMode="auto">
          <a:xfrm>
            <a:off x="6357950" y="2285992"/>
            <a:ext cx="2643206" cy="2928958"/>
          </a:xfrm>
          <a:prstGeom prst="rect">
            <a:avLst/>
          </a:prstGeom>
          <a:noFill/>
        </p:spPr>
      </p:pic>
    </p:spTree>
  </p:cSld>
  <p:clrMapOvr>
    <a:masterClrMapping/>
  </p:clrMapOvr>
  <p:transition>
    <p:wheel spokes="8"/>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7" name="Рисунок 6" descr="_28976-311.jpg"/>
          <p:cNvPicPr>
            <a:picLocks noGrp="1" noChangeAspect="1"/>
          </p:cNvPicPr>
          <p:nvPr>
            <p:ph type="pic" idx="1"/>
          </p:nvPr>
        </p:nvPicPr>
        <p:blipFill>
          <a:blip r:embed="rId2"/>
          <a:srcRect l="2929" r="2929"/>
          <a:stretch>
            <a:fillRect/>
          </a:stretch>
        </p:blipFill>
        <p:spPr>
          <a:xfrm>
            <a:off x="0" y="0"/>
            <a:ext cx="9144000" cy="6858000"/>
          </a:xfrm>
        </p:spPr>
      </p:pic>
      <p:sp>
        <p:nvSpPr>
          <p:cNvPr id="41985" name="Rectangle 1"/>
          <p:cNvSpPr>
            <a:spLocks noChangeArrowheads="1"/>
          </p:cNvSpPr>
          <p:nvPr/>
        </p:nvSpPr>
        <p:spPr bwMode="auto">
          <a:xfrm>
            <a:off x="142844" y="571480"/>
            <a:ext cx="5857884"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altLang="zh-CN" sz="1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altLang="zh-CN"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kk-KZ" altLang="zh-CN" b="1" dirty="0" smtClean="0">
              <a:solidFill>
                <a:srgbClr val="FF0000"/>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altLang="zh-CN" sz="1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p:txBody>
      </p:sp>
      <p:sp>
        <p:nvSpPr>
          <p:cNvPr id="45059" name="Rectangle 3"/>
          <p:cNvSpPr>
            <a:spLocks noChangeArrowheads="1"/>
          </p:cNvSpPr>
          <p:nvPr/>
        </p:nvSpPr>
        <p:spPr bwMode="auto">
          <a:xfrm>
            <a:off x="1785918" y="0"/>
            <a:ext cx="3835309"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1" name="Rectangle 5"/>
          <p:cNvSpPr>
            <a:spLocks noChangeArrowheads="1"/>
          </p:cNvSpPr>
          <p:nvPr/>
        </p:nvSpPr>
        <p:spPr bwMode="auto">
          <a:xfrm>
            <a:off x="0" y="250030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52240" name="Рисунок 17" descr="WhatsApp Image 2023-06-13 at 09.33.15"/>
          <p:cNvPicPr>
            <a:picLocks noChangeAspect="1" noChangeArrowheads="1"/>
          </p:cNvPicPr>
          <p:nvPr/>
        </p:nvPicPr>
        <p:blipFill>
          <a:blip r:embed="rId3"/>
          <a:srcRect b="13028"/>
          <a:stretch>
            <a:fillRect/>
          </a:stretch>
        </p:blipFill>
        <p:spPr bwMode="auto">
          <a:xfrm>
            <a:off x="142844" y="1000108"/>
            <a:ext cx="1571636" cy="1428760"/>
          </a:xfrm>
          <a:prstGeom prst="rect">
            <a:avLst/>
          </a:prstGeom>
          <a:noFill/>
        </p:spPr>
      </p:pic>
      <p:pic>
        <p:nvPicPr>
          <p:cNvPr id="52239" name="Рисунок 16" descr="WhatsApp Image 2023-06-13 at 09.33.13"/>
          <p:cNvPicPr>
            <a:picLocks noChangeAspect="1" noChangeArrowheads="1"/>
          </p:cNvPicPr>
          <p:nvPr/>
        </p:nvPicPr>
        <p:blipFill>
          <a:blip r:embed="rId4"/>
          <a:srcRect b="16032"/>
          <a:stretch>
            <a:fillRect/>
          </a:stretch>
        </p:blipFill>
        <p:spPr bwMode="auto">
          <a:xfrm>
            <a:off x="1785918" y="1000109"/>
            <a:ext cx="1357322" cy="1428760"/>
          </a:xfrm>
          <a:prstGeom prst="rect">
            <a:avLst/>
          </a:prstGeom>
          <a:noFill/>
        </p:spPr>
      </p:pic>
      <p:pic>
        <p:nvPicPr>
          <p:cNvPr id="52238" name="Рисунок 18" descr="WhatsApp Image 2023-06-13 at 09.33.16"/>
          <p:cNvPicPr>
            <a:picLocks noChangeAspect="1" noChangeArrowheads="1"/>
          </p:cNvPicPr>
          <p:nvPr/>
        </p:nvPicPr>
        <p:blipFill>
          <a:blip r:embed="rId5"/>
          <a:srcRect b="10654"/>
          <a:stretch>
            <a:fillRect/>
          </a:stretch>
        </p:blipFill>
        <p:spPr bwMode="auto">
          <a:xfrm>
            <a:off x="3214678" y="1000108"/>
            <a:ext cx="1357323" cy="1428760"/>
          </a:xfrm>
          <a:prstGeom prst="rect">
            <a:avLst/>
          </a:prstGeom>
          <a:noFill/>
        </p:spPr>
      </p:pic>
      <p:pic>
        <p:nvPicPr>
          <p:cNvPr id="52237" name="Рисунок 19" descr="WhatsApp Image 2023-06-13 at 09.33.17"/>
          <p:cNvPicPr>
            <a:picLocks noChangeAspect="1" noChangeArrowheads="1"/>
          </p:cNvPicPr>
          <p:nvPr/>
        </p:nvPicPr>
        <p:blipFill>
          <a:blip r:embed="rId6"/>
          <a:srcRect b="10979"/>
          <a:stretch>
            <a:fillRect/>
          </a:stretch>
        </p:blipFill>
        <p:spPr bwMode="auto">
          <a:xfrm>
            <a:off x="1785918" y="2500306"/>
            <a:ext cx="1357322" cy="1428760"/>
          </a:xfrm>
          <a:prstGeom prst="rect">
            <a:avLst/>
          </a:prstGeom>
          <a:noFill/>
        </p:spPr>
      </p:pic>
      <p:pic>
        <p:nvPicPr>
          <p:cNvPr id="52236" name="Рисунок 20" descr="WhatsApp Image 2023-06-13 at 09.33.17 (1)"/>
          <p:cNvPicPr>
            <a:picLocks noChangeAspect="1" noChangeArrowheads="1"/>
          </p:cNvPicPr>
          <p:nvPr/>
        </p:nvPicPr>
        <p:blipFill>
          <a:blip r:embed="rId7"/>
          <a:srcRect/>
          <a:stretch>
            <a:fillRect/>
          </a:stretch>
        </p:blipFill>
        <p:spPr bwMode="auto">
          <a:xfrm>
            <a:off x="3214678" y="4000504"/>
            <a:ext cx="1285884" cy="1500198"/>
          </a:xfrm>
          <a:prstGeom prst="rect">
            <a:avLst/>
          </a:prstGeom>
          <a:noFill/>
        </p:spPr>
      </p:pic>
      <p:pic>
        <p:nvPicPr>
          <p:cNvPr id="52235" name="Рисунок 21" descr="WhatsApp Image 2023-06-13 at 09.33.17 (2)"/>
          <p:cNvPicPr>
            <a:picLocks noChangeAspect="1" noChangeArrowheads="1"/>
          </p:cNvPicPr>
          <p:nvPr/>
        </p:nvPicPr>
        <p:blipFill>
          <a:blip r:embed="rId8"/>
          <a:srcRect/>
          <a:stretch>
            <a:fillRect/>
          </a:stretch>
        </p:blipFill>
        <p:spPr bwMode="auto">
          <a:xfrm>
            <a:off x="3214678" y="2500306"/>
            <a:ext cx="1285884" cy="1428760"/>
          </a:xfrm>
          <a:prstGeom prst="rect">
            <a:avLst/>
          </a:prstGeom>
          <a:noFill/>
        </p:spPr>
      </p:pic>
      <p:pic>
        <p:nvPicPr>
          <p:cNvPr id="52234" name="Рисунок 22" descr="WhatsApp Image 2023-06-07 at 17.42.18"/>
          <p:cNvPicPr>
            <a:picLocks noChangeAspect="1" noChangeArrowheads="1"/>
          </p:cNvPicPr>
          <p:nvPr/>
        </p:nvPicPr>
        <p:blipFill>
          <a:blip r:embed="rId9"/>
          <a:srcRect b="11404"/>
          <a:stretch>
            <a:fillRect/>
          </a:stretch>
        </p:blipFill>
        <p:spPr bwMode="auto">
          <a:xfrm>
            <a:off x="142844" y="4000504"/>
            <a:ext cx="1571636" cy="1500198"/>
          </a:xfrm>
          <a:prstGeom prst="rect">
            <a:avLst/>
          </a:prstGeom>
          <a:noFill/>
        </p:spPr>
      </p:pic>
      <p:pic>
        <p:nvPicPr>
          <p:cNvPr id="52233" name="Рисунок 23" descr="WhatsApp Image 2023-06-07 at 16.16.02"/>
          <p:cNvPicPr>
            <a:picLocks noChangeAspect="1" noChangeArrowheads="1"/>
          </p:cNvPicPr>
          <p:nvPr/>
        </p:nvPicPr>
        <p:blipFill>
          <a:blip r:embed="rId10"/>
          <a:srcRect/>
          <a:stretch>
            <a:fillRect/>
          </a:stretch>
        </p:blipFill>
        <p:spPr bwMode="auto">
          <a:xfrm>
            <a:off x="4572000" y="1000108"/>
            <a:ext cx="1603660" cy="1428760"/>
          </a:xfrm>
          <a:prstGeom prst="rect">
            <a:avLst/>
          </a:prstGeom>
          <a:noFill/>
        </p:spPr>
      </p:pic>
      <p:pic>
        <p:nvPicPr>
          <p:cNvPr id="52232" name="Рисунок 25" descr="WhatsApp Image 2023-06-07 at 15.46.55"/>
          <p:cNvPicPr>
            <a:picLocks noChangeAspect="1" noChangeArrowheads="1"/>
          </p:cNvPicPr>
          <p:nvPr/>
        </p:nvPicPr>
        <p:blipFill>
          <a:blip r:embed="rId11"/>
          <a:srcRect b="10503"/>
          <a:stretch>
            <a:fillRect/>
          </a:stretch>
        </p:blipFill>
        <p:spPr bwMode="auto">
          <a:xfrm>
            <a:off x="3143240" y="5572140"/>
            <a:ext cx="1428760" cy="857256"/>
          </a:xfrm>
          <a:prstGeom prst="rect">
            <a:avLst/>
          </a:prstGeom>
          <a:noFill/>
        </p:spPr>
      </p:pic>
      <p:pic>
        <p:nvPicPr>
          <p:cNvPr id="52231" name="Рисунок 24" descr="WhatsApp Image 2023-06-07 at 15.56.32"/>
          <p:cNvPicPr>
            <a:picLocks noChangeAspect="1" noChangeArrowheads="1"/>
          </p:cNvPicPr>
          <p:nvPr/>
        </p:nvPicPr>
        <p:blipFill>
          <a:blip r:embed="rId12"/>
          <a:srcRect/>
          <a:stretch>
            <a:fillRect/>
          </a:stretch>
        </p:blipFill>
        <p:spPr bwMode="auto">
          <a:xfrm>
            <a:off x="4572000" y="4000504"/>
            <a:ext cx="1571636" cy="1500198"/>
          </a:xfrm>
          <a:prstGeom prst="rect">
            <a:avLst/>
          </a:prstGeom>
          <a:noFill/>
        </p:spPr>
      </p:pic>
      <p:pic>
        <p:nvPicPr>
          <p:cNvPr id="52230" name="Рисунок 26" descr="WhatsApp Image 2023-06-07 at 15.05.49"/>
          <p:cNvPicPr>
            <a:picLocks noChangeAspect="1" noChangeArrowheads="1"/>
          </p:cNvPicPr>
          <p:nvPr/>
        </p:nvPicPr>
        <p:blipFill>
          <a:blip r:embed="rId13"/>
          <a:srcRect/>
          <a:stretch>
            <a:fillRect/>
          </a:stretch>
        </p:blipFill>
        <p:spPr bwMode="auto">
          <a:xfrm>
            <a:off x="4643438" y="5572140"/>
            <a:ext cx="1500198" cy="857256"/>
          </a:xfrm>
          <a:prstGeom prst="rect">
            <a:avLst/>
          </a:prstGeom>
          <a:noFill/>
        </p:spPr>
      </p:pic>
      <p:pic>
        <p:nvPicPr>
          <p:cNvPr id="52229" name="Рисунок 27" descr="WhatsApp Image 2023-06-07 at 14.56.12"/>
          <p:cNvPicPr>
            <a:picLocks noChangeAspect="1" noChangeArrowheads="1"/>
          </p:cNvPicPr>
          <p:nvPr/>
        </p:nvPicPr>
        <p:blipFill>
          <a:blip r:embed="rId14"/>
          <a:srcRect b="12111"/>
          <a:stretch>
            <a:fillRect/>
          </a:stretch>
        </p:blipFill>
        <p:spPr bwMode="auto">
          <a:xfrm>
            <a:off x="4572000" y="2500306"/>
            <a:ext cx="1571636" cy="1428760"/>
          </a:xfrm>
          <a:prstGeom prst="rect">
            <a:avLst/>
          </a:prstGeom>
          <a:noFill/>
        </p:spPr>
      </p:pic>
      <p:pic>
        <p:nvPicPr>
          <p:cNvPr id="52228" name="Рисунок 28" descr="WhatsApp Image 2023-06-07 at 14.34.35"/>
          <p:cNvPicPr>
            <a:picLocks noChangeAspect="1" noChangeArrowheads="1"/>
          </p:cNvPicPr>
          <p:nvPr/>
        </p:nvPicPr>
        <p:blipFill>
          <a:blip r:embed="rId15"/>
          <a:srcRect/>
          <a:stretch>
            <a:fillRect/>
          </a:stretch>
        </p:blipFill>
        <p:spPr bwMode="auto">
          <a:xfrm>
            <a:off x="142844" y="5572140"/>
            <a:ext cx="1571636" cy="828675"/>
          </a:xfrm>
          <a:prstGeom prst="rect">
            <a:avLst/>
          </a:prstGeom>
          <a:noFill/>
        </p:spPr>
      </p:pic>
      <p:pic>
        <p:nvPicPr>
          <p:cNvPr id="52227" name="Рисунок 29" descr="WhatsApp Image 2023-06-07 at 14.33.57"/>
          <p:cNvPicPr>
            <a:picLocks noChangeAspect="1" noChangeArrowheads="1"/>
          </p:cNvPicPr>
          <p:nvPr/>
        </p:nvPicPr>
        <p:blipFill>
          <a:blip r:embed="rId16"/>
          <a:srcRect/>
          <a:stretch>
            <a:fillRect/>
          </a:stretch>
        </p:blipFill>
        <p:spPr bwMode="auto">
          <a:xfrm>
            <a:off x="1785918" y="4000504"/>
            <a:ext cx="1357322" cy="1500198"/>
          </a:xfrm>
          <a:prstGeom prst="rect">
            <a:avLst/>
          </a:prstGeom>
          <a:noFill/>
        </p:spPr>
      </p:pic>
      <p:pic>
        <p:nvPicPr>
          <p:cNvPr id="52226" name="Рисунок 30" descr="WhatsApp Image 2023-06-07 at 14.33.37"/>
          <p:cNvPicPr>
            <a:picLocks noChangeAspect="1" noChangeArrowheads="1"/>
          </p:cNvPicPr>
          <p:nvPr/>
        </p:nvPicPr>
        <p:blipFill>
          <a:blip r:embed="rId17"/>
          <a:srcRect/>
          <a:stretch>
            <a:fillRect/>
          </a:stretch>
        </p:blipFill>
        <p:spPr bwMode="auto">
          <a:xfrm>
            <a:off x="1785918" y="5572140"/>
            <a:ext cx="1257300" cy="828675"/>
          </a:xfrm>
          <a:prstGeom prst="rect">
            <a:avLst/>
          </a:prstGeom>
          <a:noFill/>
        </p:spPr>
      </p:pic>
      <p:pic>
        <p:nvPicPr>
          <p:cNvPr id="52225" name="Рисунок 31" descr="WhatsApp Image 2023-06-07 at 14.24.13"/>
          <p:cNvPicPr>
            <a:picLocks noChangeAspect="1" noChangeArrowheads="1"/>
          </p:cNvPicPr>
          <p:nvPr/>
        </p:nvPicPr>
        <p:blipFill>
          <a:blip r:embed="rId18" cstate="print"/>
          <a:srcRect/>
          <a:stretch>
            <a:fillRect/>
          </a:stretch>
        </p:blipFill>
        <p:spPr bwMode="auto">
          <a:xfrm>
            <a:off x="1000100" y="13001692"/>
            <a:ext cx="1266825" cy="828675"/>
          </a:xfrm>
          <a:prstGeom prst="rect">
            <a:avLst/>
          </a:prstGeom>
          <a:noFill/>
        </p:spPr>
      </p:pic>
      <p:sp>
        <p:nvSpPr>
          <p:cNvPr id="52242" name="Rectangle 18"/>
          <p:cNvSpPr>
            <a:spLocks noChangeArrowheads="1"/>
          </p:cNvSpPr>
          <p:nvPr/>
        </p:nvSpPr>
        <p:spPr bwMode="auto">
          <a:xfrm>
            <a:off x="0" y="0"/>
            <a:ext cx="914400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kk-K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2023жылдың 24 мамыр-30 маусым аралығы  Ата-аналар студенттердің  жеке мессенжерлеріне, чаттарына жазғы демалыс кезіндегі қауіпсіздік шаралары ескертіліп, түсіндіру жұмыстары  жүргізілді</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kk-KZ" sz="28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endParaRPr kumimoji="0" lang="kk-KZ"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243" name="Rectangle 19"/>
          <p:cNvSpPr>
            <a:spLocks noChangeArrowheads="1"/>
          </p:cNvSpPr>
          <p:nvPr/>
        </p:nvSpPr>
        <p:spPr bwMode="auto">
          <a:xfrm>
            <a:off x="0" y="1552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2244" name="Rectangle 20"/>
          <p:cNvSpPr>
            <a:spLocks noChangeArrowheads="1"/>
          </p:cNvSpPr>
          <p:nvPr/>
        </p:nvSpPr>
        <p:spPr bwMode="auto">
          <a:xfrm>
            <a:off x="0" y="2667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   </a:t>
            </a:r>
            <a:endParaRPr kumimoji="0" lang="kk-KZ" sz="1800" b="0" i="0" u="none" strike="noStrike" cap="none" normalizeH="0" baseline="0" smtClean="0">
              <a:ln>
                <a:noFill/>
              </a:ln>
              <a:solidFill>
                <a:schemeClr val="tx1"/>
              </a:solidFill>
              <a:effectLst/>
              <a:latin typeface="Arial" pitchFamily="34" charset="0"/>
              <a:cs typeface="Arial" pitchFamily="34" charset="0"/>
            </a:endParaRPr>
          </a:p>
        </p:txBody>
      </p:sp>
      <p:sp>
        <p:nvSpPr>
          <p:cNvPr id="52245" name="Rectangle 21"/>
          <p:cNvSpPr>
            <a:spLocks noChangeArrowheads="1"/>
          </p:cNvSpPr>
          <p:nvPr/>
        </p:nvSpPr>
        <p:spPr bwMode="auto">
          <a:xfrm>
            <a:off x="0" y="3771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  </a:t>
            </a:r>
            <a:endParaRPr kumimoji="0" lang="kk-KZ" sz="1800" b="0" i="0" u="none" strike="noStrike" cap="none" normalizeH="0" baseline="0" smtClean="0">
              <a:ln>
                <a:noFill/>
              </a:ln>
              <a:solidFill>
                <a:schemeClr val="tx1"/>
              </a:solidFill>
              <a:effectLst/>
              <a:latin typeface="Arial" pitchFamily="34" charset="0"/>
              <a:cs typeface="Arial" pitchFamily="34" charset="0"/>
            </a:endParaRPr>
          </a:p>
        </p:txBody>
      </p:sp>
      <p:sp>
        <p:nvSpPr>
          <p:cNvPr id="52246" name="Rectangle 22"/>
          <p:cNvSpPr>
            <a:spLocks noChangeArrowheads="1"/>
          </p:cNvSpPr>
          <p:nvPr/>
        </p:nvSpPr>
        <p:spPr bwMode="auto">
          <a:xfrm>
            <a:off x="0" y="487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2247" name="Rectangle 23"/>
          <p:cNvSpPr>
            <a:spLocks noChangeArrowheads="1"/>
          </p:cNvSpPr>
          <p:nvPr/>
        </p:nvSpPr>
        <p:spPr bwMode="auto">
          <a:xfrm>
            <a:off x="0" y="5991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2248" name="Rectangle 24"/>
          <p:cNvSpPr>
            <a:spLocks noChangeArrowheads="1"/>
          </p:cNvSpPr>
          <p:nvPr/>
        </p:nvSpPr>
        <p:spPr bwMode="auto">
          <a:xfrm>
            <a:off x="0" y="7096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  </a:t>
            </a:r>
            <a:endParaRPr kumimoji="0" lang="kk-KZ" sz="1800" b="0" i="0" u="none" strike="noStrike" cap="none" normalizeH="0" baseline="0" smtClean="0">
              <a:ln>
                <a:noFill/>
              </a:ln>
              <a:solidFill>
                <a:schemeClr val="tx1"/>
              </a:solidFill>
              <a:effectLst/>
              <a:latin typeface="Arial" pitchFamily="34" charset="0"/>
              <a:cs typeface="Arial" pitchFamily="34" charset="0"/>
            </a:endParaRPr>
          </a:p>
        </p:txBody>
      </p:sp>
      <p:sp>
        <p:nvSpPr>
          <p:cNvPr id="52249" name="Rectangle 25"/>
          <p:cNvSpPr>
            <a:spLocks noChangeArrowheads="1"/>
          </p:cNvSpPr>
          <p:nvPr/>
        </p:nvSpPr>
        <p:spPr bwMode="auto">
          <a:xfrm>
            <a:off x="0" y="8201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2250" name="Rectangle 26"/>
          <p:cNvSpPr>
            <a:spLocks noChangeArrowheads="1"/>
          </p:cNvSpPr>
          <p:nvPr/>
        </p:nvSpPr>
        <p:spPr bwMode="auto">
          <a:xfrm>
            <a:off x="0" y="13706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2251" name="Rectangle 27"/>
          <p:cNvSpPr>
            <a:spLocks noChangeArrowheads="1"/>
          </p:cNvSpPr>
          <p:nvPr/>
        </p:nvSpPr>
        <p:spPr bwMode="auto">
          <a:xfrm>
            <a:off x="0" y="14544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2252" name="Rectangle 28"/>
          <p:cNvSpPr>
            <a:spLocks noChangeArrowheads="1"/>
          </p:cNvSpPr>
          <p:nvPr/>
        </p:nvSpPr>
        <p:spPr bwMode="auto">
          <a:xfrm>
            <a:off x="0" y="15373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 </a:t>
            </a:r>
            <a:endParaRPr kumimoji="0" lang="kk-KZ" sz="1800" b="0" i="0" u="none" strike="noStrike" cap="none" normalizeH="0" baseline="0" smtClean="0">
              <a:ln>
                <a:noFill/>
              </a:ln>
              <a:solidFill>
                <a:schemeClr val="tx1"/>
              </a:solidFill>
              <a:effectLst/>
              <a:latin typeface="Arial" pitchFamily="34" charset="0"/>
              <a:cs typeface="Arial" pitchFamily="34" charset="0"/>
            </a:endParaRPr>
          </a:p>
        </p:txBody>
      </p:sp>
      <p:sp>
        <p:nvSpPr>
          <p:cNvPr id="52253" name="Rectangle 29"/>
          <p:cNvSpPr>
            <a:spLocks noChangeArrowheads="1"/>
          </p:cNvSpPr>
          <p:nvPr/>
        </p:nvSpPr>
        <p:spPr bwMode="auto">
          <a:xfrm>
            <a:off x="0" y="1620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2254" name="Rectangle 30"/>
          <p:cNvSpPr>
            <a:spLocks noChangeArrowheads="1"/>
          </p:cNvSpPr>
          <p:nvPr/>
        </p:nvSpPr>
        <p:spPr bwMode="auto">
          <a:xfrm>
            <a:off x="0" y="17030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2255" name="Rectangle 31"/>
          <p:cNvSpPr>
            <a:spLocks noChangeArrowheads="1"/>
          </p:cNvSpPr>
          <p:nvPr/>
        </p:nvSpPr>
        <p:spPr bwMode="auto">
          <a:xfrm>
            <a:off x="142844" y="6396335"/>
            <a:ext cx="771530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Сілтемесі:</a:t>
            </a:r>
            <a:r>
              <a:rPr kumimoji="0" lang="kk-K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19"/>
              </a:rPr>
              <a:t>https://m.facebook.com/story.php?story_fbid=pfbid024ARN85tS1pBJqnpA8Wbddws5uaMLg9LAS5TXDSgY6uXTKMWk9CcXEvXgdHEMkVDJl&amp;id=100024607866042&amp;mibextid=Nif5oz</a:t>
            </a:r>
            <a:r>
              <a:rPr kumimoji="0" lang="ru-RU" sz="7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2256" name="Picture 32" descr="C:\Users\007\Downloads\WhatsApp Image 2023-06-20 at 15.54.46.jpeg"/>
          <p:cNvPicPr>
            <a:picLocks noChangeAspect="1" noChangeArrowheads="1"/>
          </p:cNvPicPr>
          <p:nvPr/>
        </p:nvPicPr>
        <p:blipFill>
          <a:blip r:embed="rId20"/>
          <a:srcRect b="20833"/>
          <a:stretch>
            <a:fillRect/>
          </a:stretch>
        </p:blipFill>
        <p:spPr bwMode="auto">
          <a:xfrm>
            <a:off x="6220326" y="1000108"/>
            <a:ext cx="2780830" cy="5429288"/>
          </a:xfrm>
          <a:prstGeom prst="rect">
            <a:avLst/>
          </a:prstGeom>
          <a:noFill/>
        </p:spPr>
      </p:pic>
      <p:pic>
        <p:nvPicPr>
          <p:cNvPr id="52258" name="Picture 34" descr="C:\Users\007\Downloads\WhatsApp Image 2023-06-20 at 15.56.18.jpeg"/>
          <p:cNvPicPr>
            <a:picLocks noChangeAspect="1" noChangeArrowheads="1"/>
          </p:cNvPicPr>
          <p:nvPr/>
        </p:nvPicPr>
        <p:blipFill>
          <a:blip r:embed="rId21" cstate="print"/>
          <a:srcRect t="14583" b="20833"/>
          <a:stretch>
            <a:fillRect/>
          </a:stretch>
        </p:blipFill>
        <p:spPr bwMode="auto">
          <a:xfrm>
            <a:off x="142844" y="2500306"/>
            <a:ext cx="1571636" cy="142876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2852"/>
            <a:ext cx="9144000" cy="1000132"/>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kk-KZ" sz="1600" b="1" dirty="0" smtClean="0">
                <a:solidFill>
                  <a:schemeClr val="tx1"/>
                </a:solidFill>
                <a:latin typeface="Times New Roman" pitchFamily="18" charset="0"/>
                <a:cs typeface="Times New Roman" pitchFamily="18" charset="0"/>
              </a:rPr>
              <a:t>20 .09 .2022ж. </a:t>
            </a:r>
            <a:r>
              <a:rPr lang="kk-KZ" sz="1800" b="1" dirty="0" smtClean="0">
                <a:solidFill>
                  <a:schemeClr val="tx1"/>
                </a:solidFill>
                <a:latin typeface="Times New Roman" pitchFamily="18" charset="0"/>
                <a:cs typeface="Times New Roman" pitchFamily="18" charset="0"/>
              </a:rPr>
              <a:t>Кәмелеттік жасқа толмағандардың қадағалаусыз қалуының және құқық бұзушылықтың , жастар арасында әлімжеттік, буллинг, кибербуллингтің алдын алу мақсатында жүргізілген еркін сұхбаттасу отырысы</a:t>
            </a:r>
            <a:r>
              <a:rPr lang="ru-RU" dirty="0" smtClean="0"/>
              <a:t/>
            </a:r>
            <a:br>
              <a:rPr lang="ru-RU" dirty="0" smtClean="0"/>
            </a:br>
            <a:endParaRPr lang="ru-RU" dirty="0"/>
          </a:p>
        </p:txBody>
      </p:sp>
      <p:sp>
        <p:nvSpPr>
          <p:cNvPr id="5" name="Номер слайда 4"/>
          <p:cNvSpPr>
            <a:spLocks noGrp="1"/>
          </p:cNvSpPr>
          <p:nvPr>
            <p:ph type="sldNum" sz="quarter" idx="12"/>
          </p:nvPr>
        </p:nvSpPr>
        <p:spPr/>
        <p:txBody>
          <a:bodyPr/>
          <a:lstStyle/>
          <a:p>
            <a:fld id="{F5F6EAEA-DB3A-4615-9D60-F53819CF1B33}" type="slidenum">
              <a:rPr lang="en-US" altLang="ru-RU" smtClean="0">
                <a:solidFill>
                  <a:srgbClr val="5FCBEF"/>
                </a:solidFill>
              </a:rPr>
              <a:pPr/>
              <a:t>5</a:t>
            </a:fld>
            <a:endParaRPr lang="en-US" altLang="ru-RU">
              <a:solidFill>
                <a:srgbClr val="5FCBEF"/>
              </a:solidFill>
            </a:endParaRPr>
          </a:p>
        </p:txBody>
      </p:sp>
      <p:sp>
        <p:nvSpPr>
          <p:cNvPr id="34817" name="Rectangle 1"/>
          <p:cNvSpPr>
            <a:spLocks noChangeArrowheads="1"/>
          </p:cNvSpPr>
          <p:nvPr/>
        </p:nvSpPr>
        <p:spPr bwMode="auto">
          <a:xfrm>
            <a:off x="142844" y="1214422"/>
            <a:ext cx="4429124" cy="20313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І курс колледж студенттері арасында буллинг, кибербуллинг, зорлық - зомбылық жағдайларын алдын алудың , топтағы  қарым-қатынастарды зерттеу, көшбасшылар мен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аутсайдерлерді</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анықтау олардың күнделікті мінез-құлқын,  бейімділігін, мүдделерін анықтау мақсатында  02-22 тобымен </a:t>
            </a:r>
            <a:r>
              <a:rPr kumimoji="0" lang="kk-KZ"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"Мен буллинг, кибербуллингке қарсымын!" </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тақырыпта колледж психологы А.Есболаева еркін сұхбаттасу отырысын өткізді.</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18" name="Rectangle 2"/>
          <p:cNvSpPr>
            <a:spLocks noChangeArrowheads="1"/>
          </p:cNvSpPr>
          <p:nvPr/>
        </p:nvSpPr>
        <p:spPr bwMode="auto">
          <a:xfrm>
            <a:off x="142844" y="3429000"/>
            <a:ext cx="4429156" cy="116955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Студент жастарға: </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Calibri" pitchFamily="34" charset="0"/>
                <a:ea typeface="Calibri" pitchFamily="34" charset="0"/>
                <a:cs typeface="Segoe UI Symbol" pitchFamily="34" charset="0"/>
              </a:rPr>
              <a:t>🔹</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Баланың құқықтары , әлімжеттіктің алдын алу</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Calibri" pitchFamily="34" charset="0"/>
                <a:ea typeface="Calibri" pitchFamily="34" charset="0"/>
                <a:cs typeface="Segoe UI Symbol" pitchFamily="34" charset="0"/>
              </a:rPr>
              <a:t>🔹</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Тұрмыстық зорлық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зомбылық</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Calibri" pitchFamily="34" charset="0"/>
                <a:ea typeface="Calibri" pitchFamily="34" charset="0"/>
                <a:cs typeface="Segoe UI Symbol" pitchFamily="34" charset="0"/>
              </a:rPr>
              <a:t>🔹</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Түнгі қаладағы балалар рейдінің мақсаты</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Calibri" pitchFamily="34" charset="0"/>
                <a:ea typeface="Calibri" pitchFamily="34" charset="0"/>
                <a:cs typeface="Segoe UI Symbol" pitchFamily="34" charset="0"/>
              </a:rPr>
              <a:t>🔹</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Қауіпсіз жол</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Рисунок 7" descr="C:\Users\user\Desktop\308197027_1316710282492555_1603771336613653744_n.jpg"/>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643438" y="1214423"/>
            <a:ext cx="4357718" cy="2357454"/>
          </a:xfrm>
          <a:prstGeom prst="rect">
            <a:avLst/>
          </a:prstGeom>
          <a:noFill/>
          <a:ln>
            <a:noFill/>
          </a:ln>
        </p:spPr>
      </p:pic>
      <p:pic>
        <p:nvPicPr>
          <p:cNvPr id="9" name="Рисунок 8" descr="C:\Users\user\Desktop\307969773_1316710162492567_9151870950187176986_n.jpg"/>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643438" y="3643314"/>
            <a:ext cx="4357718" cy="2500330"/>
          </a:xfrm>
          <a:prstGeom prst="rect">
            <a:avLst/>
          </a:prstGeom>
          <a:noFill/>
          <a:ln>
            <a:noFill/>
          </a:ln>
        </p:spPr>
      </p:pic>
      <p:sp>
        <p:nvSpPr>
          <p:cNvPr id="34819" name="Rectangle 3"/>
          <p:cNvSpPr>
            <a:spLocks noChangeArrowheads="1"/>
          </p:cNvSpPr>
          <p:nvPr/>
        </p:nvSpPr>
        <p:spPr bwMode="auto">
          <a:xfrm>
            <a:off x="142844" y="4786322"/>
            <a:ext cx="4429124" cy="116955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Шешімі: </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Топ студенттерге құқық бұзушылықтың алдын алу мақсатында түсіндірме, әлімжеттікке тап болудың алдын алу шаралары туралы психологиялық кеңес,  түсінік берілді. </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Прямоугольник 11"/>
          <p:cNvSpPr/>
          <p:nvPr/>
        </p:nvSpPr>
        <p:spPr>
          <a:xfrm>
            <a:off x="142844" y="5980837"/>
            <a:ext cx="8286808" cy="1015663"/>
          </a:xfrm>
          <a:prstGeom prst="rect">
            <a:avLst/>
          </a:prstGeom>
        </p:spPr>
        <p:txBody>
          <a:bodyPr wrap="square">
            <a:spAutoFit/>
          </a:bodyPr>
          <a:lstStyle/>
          <a:p>
            <a:r>
              <a:rPr lang="kk-KZ" sz="1400" dirty="0" smtClean="0">
                <a:latin typeface="Times New Roman" pitchFamily="18" charset="0"/>
                <a:cs typeface="Times New Roman" pitchFamily="18" charset="0"/>
                <a:hlinkClick r:id="rId4"/>
              </a:rPr>
              <a:t>Сілтемесі: </a:t>
            </a:r>
            <a:r>
              <a:rPr lang="en-US" sz="1400" dirty="0" smtClean="0">
                <a:latin typeface="Times New Roman" pitchFamily="18" charset="0"/>
                <a:cs typeface="Times New Roman" pitchFamily="18" charset="0"/>
                <a:hlinkClick r:id="rId4"/>
              </a:rPr>
              <a:t>https://m.facebook.com/story.php?story_fbid=pfbid02S1MbHtJAMy9aHbsngK2rg718FSgddxe7ocXQis2cDbnEQMySvFJq2xjz32gg5rpwl&amp;id=100024607866042&amp;mibextid=Nif5oz</a:t>
            </a:r>
            <a:endParaRPr lang="kk-KZ" sz="1400" dirty="0" smtClean="0">
              <a:latin typeface="Times New Roman" pitchFamily="18" charset="0"/>
              <a:cs typeface="Times New Roman" pitchFamily="18" charset="0"/>
            </a:endParaRP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786874" cy="71438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kk-KZ" sz="2000" dirty="0" smtClean="0">
                <a:solidFill>
                  <a:schemeClr val="tx1"/>
                </a:solidFill>
                <a:latin typeface="Times New Roman" pitchFamily="18" charset="0"/>
                <a:cs typeface="Times New Roman" pitchFamily="18" charset="0"/>
              </a:rPr>
              <a:t>26.09 .2022ж “</a:t>
            </a:r>
            <a:r>
              <a:rPr lang="kk-KZ" sz="2200" dirty="0" smtClean="0">
                <a:solidFill>
                  <a:schemeClr val="tx1"/>
                </a:solidFill>
                <a:latin typeface="Times New Roman" pitchFamily="18" charset="0"/>
                <a:cs typeface="Times New Roman" pitchFamily="18" charset="0"/>
              </a:rPr>
              <a:t>Топтағы эмоционалдық кикілжінді болдырмау, оның алдын алу” мақсатында өткізілген тренинг</a:t>
            </a:r>
            <a:r>
              <a:rPr lang="ru-RU" dirty="0" smtClean="0"/>
              <a:t/>
            </a:r>
            <a:br>
              <a:rPr lang="ru-RU" dirty="0" smtClean="0"/>
            </a:br>
            <a:r>
              <a:rPr lang="kk-KZ" dirty="0" smtClean="0"/>
              <a:t> </a:t>
            </a:r>
            <a:r>
              <a:rPr lang="ru-RU" dirty="0" smtClean="0"/>
              <a:t/>
            </a:r>
            <a:br>
              <a:rPr lang="ru-RU" dirty="0" smtClean="0"/>
            </a:br>
            <a:endParaRPr lang="ru-RU" dirty="0"/>
          </a:p>
        </p:txBody>
      </p:sp>
      <p:sp>
        <p:nvSpPr>
          <p:cNvPr id="5" name="Номер слайда 4"/>
          <p:cNvSpPr>
            <a:spLocks noGrp="1"/>
          </p:cNvSpPr>
          <p:nvPr>
            <p:ph type="sldNum" sz="quarter" idx="12"/>
          </p:nvPr>
        </p:nvSpPr>
        <p:spPr/>
        <p:txBody>
          <a:bodyPr/>
          <a:lstStyle/>
          <a:p>
            <a:fld id="{F5F6EAEA-DB3A-4615-9D60-F53819CF1B33}" type="slidenum">
              <a:rPr lang="en-US" altLang="ru-RU" smtClean="0">
                <a:solidFill>
                  <a:srgbClr val="5FCBEF"/>
                </a:solidFill>
              </a:rPr>
              <a:pPr/>
              <a:t>6</a:t>
            </a:fld>
            <a:endParaRPr lang="en-US" altLang="ru-RU">
              <a:solidFill>
                <a:srgbClr val="5FCBEF"/>
              </a:solidFill>
            </a:endParaRPr>
          </a:p>
        </p:txBody>
      </p:sp>
      <p:pic>
        <p:nvPicPr>
          <p:cNvPr id="6" name="Рисунок 5" descr="C:\Users\user\AppData\Local\Temp\Rar$DIa6732.32571\WhatsApp Image 2022-10-29 at 14.20.22 (1).jpe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14282" y="1000109"/>
            <a:ext cx="5072098" cy="2714644"/>
          </a:xfrm>
          <a:prstGeom prst="rect">
            <a:avLst/>
          </a:prstGeom>
          <a:noFill/>
          <a:ln>
            <a:noFill/>
          </a:ln>
        </p:spPr>
      </p:pic>
      <p:pic>
        <p:nvPicPr>
          <p:cNvPr id="7" name="Рисунок 6" descr="C:\Users\user\AppData\Local\Temp\Rar$DIa6732.35328\WhatsApp Image 2022-10-29 at 14.20.22 (3).jpe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14282" y="3786190"/>
            <a:ext cx="5067292" cy="2428892"/>
          </a:xfrm>
          <a:prstGeom prst="rect">
            <a:avLst/>
          </a:prstGeom>
          <a:noFill/>
          <a:ln>
            <a:noFill/>
          </a:ln>
        </p:spPr>
      </p:pic>
      <p:sp>
        <p:nvSpPr>
          <p:cNvPr id="9" name="Прямоугольник с одним вырезанным углом 8"/>
          <p:cNvSpPr/>
          <p:nvPr/>
        </p:nvSpPr>
        <p:spPr>
          <a:xfrm>
            <a:off x="5357818" y="1000108"/>
            <a:ext cx="3643338" cy="5214974"/>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Rectangle 1"/>
          <p:cNvSpPr>
            <a:spLocks noChangeArrowheads="1"/>
          </p:cNvSpPr>
          <p:nvPr/>
        </p:nvSpPr>
        <p:spPr bwMode="auto">
          <a:xfrm>
            <a:off x="5500694" y="1142984"/>
            <a:ext cx="335758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Мақсаты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Calibri" pitchFamily="34" charset="0"/>
                <a:ea typeface="Calibri" pitchFamily="34" charset="0"/>
                <a:cs typeface="Segoe UI Symbol" pitchFamily="34" charset="0"/>
              </a:rPr>
              <a:t>🔴</a:t>
            </a: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студенттер арасында сыйластық, кішіпейілділік, сенімділік деңгейін арттыру;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Calibri" pitchFamily="34" charset="0"/>
                <a:ea typeface="Calibri" pitchFamily="34" charset="0"/>
                <a:cs typeface="Segoe UI Symbol" pitchFamily="34" charset="0"/>
              </a:rPr>
              <a:t>🔴</a:t>
            </a: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достық қарым-қатынас орнату;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Calibri" pitchFamily="34" charset="0"/>
                <a:ea typeface="Calibri" pitchFamily="34" charset="0"/>
                <a:cs typeface="Segoe UI Symbol" pitchFamily="34" charset="0"/>
              </a:rPr>
              <a:t>🔴</a:t>
            </a: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бір-бірін жақсы тани білу;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Calibri" pitchFamily="34" charset="0"/>
                <a:ea typeface="Calibri" pitchFamily="34" charset="0"/>
                <a:cs typeface="Segoe UI Symbol" pitchFamily="34" charset="0"/>
              </a:rPr>
              <a:t>🔴</a:t>
            </a: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жалпы ортаға бейімделу, ауызбіршілікті нығайту;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Calibri" pitchFamily="34" charset="0"/>
                <a:ea typeface="Calibri" pitchFamily="34" charset="0"/>
                <a:cs typeface="Segoe UI Symbol" pitchFamily="34" charset="0"/>
              </a:rPr>
              <a:t>🔴</a:t>
            </a: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өмірге жағымды қатынас дағдыларын қалыптастыру.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Calibri" pitchFamily="34" charset="0"/>
                <a:ea typeface="Calibri" pitchFamily="34" charset="0"/>
                <a:cs typeface="Segoe UI Symbol" pitchFamily="34" charset="0"/>
              </a:rPr>
              <a:t>🔴</a:t>
            </a: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топ басшыларға топтағы мақсат-міндетемелерін таныстыру;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Calibri" pitchFamily="34" charset="0"/>
                <a:ea typeface="Calibri" pitchFamily="34" charset="0"/>
                <a:cs typeface="Segoe UI Symbol" pitchFamily="34" charset="0"/>
              </a:rPr>
              <a:t>🔴</a:t>
            </a: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топ студенттерімен етене байланыста болуға;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Calibri" pitchFamily="34" charset="0"/>
                <a:ea typeface="Calibri" pitchFamily="34" charset="0"/>
                <a:cs typeface="Segoe UI Symbol" pitchFamily="34" charset="0"/>
              </a:rPr>
              <a:t>🔴</a:t>
            </a: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колледж өміріне белсене араласуға ;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kk-KZ" sz="1600" b="0" i="0" u="none" strike="noStrike" cap="none" normalizeH="0" baseline="0" dirty="0" smtClean="0">
                <a:ln>
                  <a:noFill/>
                </a:ln>
                <a:solidFill>
                  <a:schemeClr val="tx1"/>
                </a:solidFill>
                <a:effectLst/>
                <a:latin typeface="Calibri" pitchFamily="34" charset="0"/>
                <a:ea typeface="Calibri" pitchFamily="34" charset="0"/>
                <a:cs typeface="Segoe UI Symbol" pitchFamily="34" charset="0"/>
              </a:rPr>
              <a:t>🔴</a:t>
            </a:r>
            <a:r>
              <a:rPr kumimoji="0" lang="kk-KZ"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Топтағы кикілжінді болдырмау, оның алдын алу </a:t>
            </a:r>
            <a:r>
              <a:rPr kumimoji="0" lang="kk-KZ" sz="16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т.б. бойынша бірқатар  мәселелер айтылып, түсіндіру жұмыстары жүргізілді.</a:t>
            </a:r>
            <a:endParaRPr kumimoji="0" lang="kk-KZ"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Прямоугольник 10"/>
          <p:cNvSpPr/>
          <p:nvPr/>
        </p:nvSpPr>
        <p:spPr>
          <a:xfrm>
            <a:off x="357158" y="6215082"/>
            <a:ext cx="9001188" cy="800219"/>
          </a:xfrm>
          <a:prstGeom prst="rect">
            <a:avLst/>
          </a:prstGeom>
          <a:ln>
            <a:solidFill>
              <a:srgbClr val="0070C0"/>
            </a:solidFill>
          </a:ln>
        </p:spPr>
        <p:txBody>
          <a:bodyPr wrap="square">
            <a:spAutoFit/>
          </a:bodyPr>
          <a:lstStyle/>
          <a:p>
            <a:r>
              <a:rPr lang="en-US" sz="1400" dirty="0" smtClean="0">
                <a:hlinkClick r:id="rId4"/>
              </a:rPr>
              <a:t>https://m.facebook.com/story.php?story_fbid=pfbid02Z5DmXGBEhB3HuXMEeysaDWwAXjnEnTStXrWPNbgNEbVpVw9SGJcgUkGxmFXNDkMXl&amp;id=100024607866042&amp;mibextid=Nif5oz</a:t>
            </a:r>
            <a:endParaRPr lang="kk-KZ" sz="1400" dirty="0" smtClean="0"/>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pPr>
              <a:defRPr/>
            </a:pPr>
            <a:endParaRPr lang="en-US" alt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F5F6EAEA-DB3A-4615-9D60-F53819CF1B33}" type="slidenum">
              <a:rPr lang="en-US" altLang="ru-RU" smtClean="0">
                <a:solidFill>
                  <a:srgbClr val="5FCBEF"/>
                </a:solidFill>
              </a:rPr>
              <a:pPr/>
              <a:t>7</a:t>
            </a:fld>
            <a:endParaRPr lang="en-US" altLang="ru-RU">
              <a:solidFill>
                <a:srgbClr val="5FCBEF"/>
              </a:solidFill>
            </a:endParaRPr>
          </a:p>
        </p:txBody>
      </p:sp>
      <p:pic>
        <p:nvPicPr>
          <p:cNvPr id="6" name="Рисунок 5" descr="C:\Users\007\Downloads\WhatsApp Image 2022-09-12 at 11.12.40.jpeg"/>
          <p:cNvPicPr/>
          <p:nvPr/>
        </p:nvPicPr>
        <p:blipFill>
          <a:blip r:embed="rId2"/>
          <a:srcRect/>
          <a:stretch>
            <a:fillRect/>
          </a:stretch>
        </p:blipFill>
        <p:spPr bwMode="auto">
          <a:xfrm>
            <a:off x="142844" y="285728"/>
            <a:ext cx="5214974" cy="3174345"/>
          </a:xfrm>
          <a:prstGeom prst="rect">
            <a:avLst/>
          </a:prstGeom>
          <a:noFill/>
          <a:ln w="9525">
            <a:noFill/>
            <a:miter lim="800000"/>
            <a:headEnd/>
            <a:tailEnd/>
          </a:ln>
        </p:spPr>
      </p:pic>
      <p:pic>
        <p:nvPicPr>
          <p:cNvPr id="7" name="Рисунок 6" descr="C:\Users\007\Downloads\WhatsApp Image 2022-09-02 at 10.46.41.jpeg"/>
          <p:cNvPicPr/>
          <p:nvPr/>
        </p:nvPicPr>
        <p:blipFill>
          <a:blip r:embed="rId3"/>
          <a:srcRect r="8108"/>
          <a:stretch>
            <a:fillRect/>
          </a:stretch>
        </p:blipFill>
        <p:spPr bwMode="auto">
          <a:xfrm>
            <a:off x="142845" y="3571876"/>
            <a:ext cx="5143535" cy="3071834"/>
          </a:xfrm>
          <a:prstGeom prst="rect">
            <a:avLst/>
          </a:prstGeom>
          <a:noFill/>
          <a:ln w="9525">
            <a:noFill/>
            <a:miter lim="800000"/>
            <a:headEnd/>
            <a:tailEnd/>
          </a:ln>
        </p:spPr>
      </p:pic>
      <p:sp>
        <p:nvSpPr>
          <p:cNvPr id="9" name="Прямоугольник с двумя скругленными противолежащими углами 8"/>
          <p:cNvSpPr/>
          <p:nvPr/>
        </p:nvSpPr>
        <p:spPr>
          <a:xfrm>
            <a:off x="5429256" y="285728"/>
            <a:ext cx="3571900" cy="6357982"/>
          </a:xfrm>
          <a:prstGeom prst="round2Diag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kk-KZ" sz="1600" b="1" dirty="0" smtClean="0">
                <a:solidFill>
                  <a:schemeClr val="tx1"/>
                </a:solidFill>
                <a:latin typeface="Times New Roman" pitchFamily="18" charset="0"/>
                <a:cs typeface="Times New Roman" pitchFamily="18" charset="0"/>
              </a:rPr>
              <a:t>2022жылдың 29 қыркүйек. Аудандық орталық аурухана бөлімімен бірлескен іс-шара жоспарына  сәйкес “Ерте жүктіліктің алдын алу, репродуктивтік денсаулыққа қарсы әсер ететін факторлар” тақырыбында қыздар жиналысы өтті. </a:t>
            </a:r>
            <a:r>
              <a:rPr lang="kk-KZ" sz="1600" b="1" dirty="0" smtClean="0">
                <a:solidFill>
                  <a:schemeClr val="tx1"/>
                </a:solidFill>
                <a:latin typeface="Times New Roman" pitchFamily="18" charset="0"/>
                <a:ea typeface="Times New Roman" pitchFamily="18" charset="0"/>
                <a:cs typeface="Times New Roman" pitchFamily="18" charset="0"/>
              </a:rPr>
              <a:t>Ерте жүктілік және амалсыз аборт қыздың денсаулығына орны толмас зиян келтіреді және оның одан әрі репродуктивті функциясына әсер ететіндігіне тоқталып, қыздарға бірнеше ақыл кеңестер берді. Якупова Ғазиза бүгінгі бойжеткен ертеңгі асыл жар екендігін айтты. Қыздар арасында репродуктивтік денсаулықтың сақталуы, кәмелетке толмаған қыздар арасындағы ерте жүктіліктің алдын алу, қыз балалардың да жеке бас гигиенасын сақтау туралы ақпараттар мен жаңалықтармен бөлісті. </a:t>
            </a:r>
            <a:endParaRPr lang="ru-RU" sz="1600" b="1" dirty="0">
              <a:solidFill>
                <a:schemeClr val="tx1"/>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pPr>
              <a:defRPr/>
            </a:pPr>
            <a:endParaRPr lang="en-US" alt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F5F6EAEA-DB3A-4615-9D60-F53819CF1B33}" type="slidenum">
              <a:rPr lang="en-US" altLang="ru-RU" smtClean="0">
                <a:solidFill>
                  <a:srgbClr val="5FCBEF"/>
                </a:solidFill>
              </a:rPr>
              <a:pPr/>
              <a:t>8</a:t>
            </a:fld>
            <a:endParaRPr lang="en-US" altLang="ru-RU">
              <a:solidFill>
                <a:srgbClr val="5FCBEF"/>
              </a:solidFill>
            </a:endParaRPr>
          </a:p>
        </p:txBody>
      </p:sp>
      <p:pic>
        <p:nvPicPr>
          <p:cNvPr id="1026" name="Picture 2" descr="C:\Users\007\Downloads\WhatsApp Image 2022-11-01 at 16.51.11.jpeg"/>
          <p:cNvPicPr>
            <a:picLocks noChangeAspect="1" noChangeArrowheads="1"/>
          </p:cNvPicPr>
          <p:nvPr/>
        </p:nvPicPr>
        <p:blipFill>
          <a:blip r:embed="rId2"/>
          <a:srcRect/>
          <a:stretch>
            <a:fillRect/>
          </a:stretch>
        </p:blipFill>
        <p:spPr bwMode="auto">
          <a:xfrm>
            <a:off x="142844" y="857232"/>
            <a:ext cx="4429156" cy="1857388"/>
          </a:xfrm>
          <a:prstGeom prst="rect">
            <a:avLst/>
          </a:prstGeom>
          <a:noFill/>
        </p:spPr>
      </p:pic>
      <p:pic>
        <p:nvPicPr>
          <p:cNvPr id="1027" name="Picture 3" descr="C:\Users\007\Downloads\WhatsApp Image 2022-11-01 at 16.51.11 (1).jpeg"/>
          <p:cNvPicPr>
            <a:picLocks noChangeAspect="1" noChangeArrowheads="1"/>
          </p:cNvPicPr>
          <p:nvPr/>
        </p:nvPicPr>
        <p:blipFill>
          <a:blip r:embed="rId3"/>
          <a:srcRect/>
          <a:stretch>
            <a:fillRect/>
          </a:stretch>
        </p:blipFill>
        <p:spPr bwMode="auto">
          <a:xfrm>
            <a:off x="142844" y="2857496"/>
            <a:ext cx="2928958" cy="1960959"/>
          </a:xfrm>
          <a:prstGeom prst="rect">
            <a:avLst/>
          </a:prstGeom>
          <a:noFill/>
        </p:spPr>
      </p:pic>
      <p:pic>
        <p:nvPicPr>
          <p:cNvPr id="1028" name="Picture 4" descr="C:\Users\007\Downloads\WhatsApp Image 2022-11-01 at 16.51.12.jpeg"/>
          <p:cNvPicPr>
            <a:picLocks noChangeAspect="1" noChangeArrowheads="1"/>
          </p:cNvPicPr>
          <p:nvPr/>
        </p:nvPicPr>
        <p:blipFill>
          <a:blip r:embed="rId4"/>
          <a:srcRect/>
          <a:stretch>
            <a:fillRect/>
          </a:stretch>
        </p:blipFill>
        <p:spPr bwMode="auto">
          <a:xfrm>
            <a:off x="4643438" y="857232"/>
            <a:ext cx="4357718" cy="1857388"/>
          </a:xfrm>
          <a:prstGeom prst="rect">
            <a:avLst/>
          </a:prstGeom>
          <a:noFill/>
        </p:spPr>
      </p:pic>
      <p:pic>
        <p:nvPicPr>
          <p:cNvPr id="1029" name="Picture 5" descr="C:\Users\007\Downloads\WhatsApp Image 2022-11-01 at 16.51.15.jpeg"/>
          <p:cNvPicPr>
            <a:picLocks noChangeAspect="1" noChangeArrowheads="1"/>
          </p:cNvPicPr>
          <p:nvPr/>
        </p:nvPicPr>
        <p:blipFill>
          <a:blip r:embed="rId5"/>
          <a:srcRect/>
          <a:stretch>
            <a:fillRect/>
          </a:stretch>
        </p:blipFill>
        <p:spPr bwMode="auto">
          <a:xfrm>
            <a:off x="3143240" y="2857496"/>
            <a:ext cx="3143272" cy="1928826"/>
          </a:xfrm>
          <a:prstGeom prst="rect">
            <a:avLst/>
          </a:prstGeom>
          <a:noFill/>
        </p:spPr>
      </p:pic>
      <p:pic>
        <p:nvPicPr>
          <p:cNvPr id="1030" name="Picture 6" descr="C:\Users\007\Downloads\WhatsApp Image 2022-11-01 at 16.51.17.jpeg"/>
          <p:cNvPicPr>
            <a:picLocks noChangeAspect="1" noChangeArrowheads="1"/>
          </p:cNvPicPr>
          <p:nvPr/>
        </p:nvPicPr>
        <p:blipFill>
          <a:blip r:embed="rId6"/>
          <a:srcRect/>
          <a:stretch>
            <a:fillRect/>
          </a:stretch>
        </p:blipFill>
        <p:spPr bwMode="auto">
          <a:xfrm>
            <a:off x="142844" y="4857760"/>
            <a:ext cx="4572032" cy="1857388"/>
          </a:xfrm>
          <a:prstGeom prst="rect">
            <a:avLst/>
          </a:prstGeom>
          <a:noFill/>
        </p:spPr>
      </p:pic>
      <p:pic>
        <p:nvPicPr>
          <p:cNvPr id="1031" name="Picture 7" descr="C:\Users\007\Downloads\WhatsApp Image 2022-11-01 at 16.51.18.jpeg"/>
          <p:cNvPicPr>
            <a:picLocks noChangeAspect="1" noChangeArrowheads="1"/>
          </p:cNvPicPr>
          <p:nvPr/>
        </p:nvPicPr>
        <p:blipFill>
          <a:blip r:embed="rId7"/>
          <a:srcRect t="37567"/>
          <a:stretch>
            <a:fillRect/>
          </a:stretch>
        </p:blipFill>
        <p:spPr bwMode="auto">
          <a:xfrm>
            <a:off x="4786314" y="4857760"/>
            <a:ext cx="4214842" cy="1857388"/>
          </a:xfrm>
          <a:prstGeom prst="rect">
            <a:avLst/>
          </a:prstGeom>
          <a:noFill/>
        </p:spPr>
      </p:pic>
      <p:pic>
        <p:nvPicPr>
          <p:cNvPr id="1032" name="Picture 8" descr="C:\Users\007\Downloads\WhatsApp Image 2022-11-01 at 16.51.20.jpeg"/>
          <p:cNvPicPr>
            <a:picLocks noChangeAspect="1" noChangeArrowheads="1"/>
          </p:cNvPicPr>
          <p:nvPr/>
        </p:nvPicPr>
        <p:blipFill>
          <a:blip r:embed="rId8"/>
          <a:srcRect/>
          <a:stretch>
            <a:fillRect/>
          </a:stretch>
        </p:blipFill>
        <p:spPr bwMode="auto">
          <a:xfrm>
            <a:off x="6357950" y="2857496"/>
            <a:ext cx="2643206" cy="1928826"/>
          </a:xfrm>
          <a:prstGeom prst="rect">
            <a:avLst/>
          </a:prstGeom>
          <a:noFill/>
        </p:spPr>
      </p:pic>
      <p:sp>
        <p:nvSpPr>
          <p:cNvPr id="12" name="Прямоугольник 11"/>
          <p:cNvSpPr/>
          <p:nvPr/>
        </p:nvSpPr>
        <p:spPr>
          <a:xfrm>
            <a:off x="0" y="0"/>
            <a:ext cx="9001156" cy="861774"/>
          </a:xfrm>
          <a:prstGeom prst="rect">
            <a:avLst/>
          </a:prstGeom>
        </p:spPr>
        <p:txBody>
          <a:bodyPr wrap="square">
            <a:spAutoFit/>
          </a:bodyPr>
          <a:lstStyle/>
          <a:p>
            <a:pPr algn="ctr"/>
            <a:r>
              <a:rPr lang="kk-KZ" sz="1600" b="1" dirty="0" smtClean="0">
                <a:latin typeface="Times New Roman" pitchFamily="18" charset="0"/>
                <a:cs typeface="Times New Roman" pitchFamily="18" charset="0"/>
              </a:rPr>
              <a:t>2022жылдың  қыркүйек  айы «Колледж инспектордың қатысуымен колледжішілік рейд жүргізілді. Рейд барысында білім мекемесіне алып келуге болмайтын,                                                        тыйым салынған заттар туралы түсіндірілді</a:t>
            </a:r>
            <a:r>
              <a:rPr lang="kk-KZ"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5F6EAEA-DB3A-4615-9D60-F53819CF1B33}" type="slidenum">
              <a:rPr lang="en-US" altLang="ru-RU" smtClean="0">
                <a:solidFill>
                  <a:srgbClr val="5FCBEF"/>
                </a:solidFill>
              </a:rPr>
              <a:pPr/>
              <a:t>9</a:t>
            </a:fld>
            <a:endParaRPr lang="en-US" altLang="ru-RU">
              <a:solidFill>
                <a:srgbClr val="5FCBEF"/>
              </a:solidFill>
            </a:endParaRPr>
          </a:p>
        </p:txBody>
      </p:sp>
      <p:sp>
        <p:nvSpPr>
          <p:cNvPr id="6" name="Прямоугольник 5"/>
          <p:cNvSpPr/>
          <p:nvPr/>
        </p:nvSpPr>
        <p:spPr>
          <a:xfrm>
            <a:off x="214282" y="142852"/>
            <a:ext cx="8643998" cy="1323439"/>
          </a:xfrm>
          <a:prstGeom prst="rect">
            <a:avLst/>
          </a:prstGeom>
        </p:spPr>
        <p:txBody>
          <a:bodyPr wrap="square">
            <a:spAutoFit/>
          </a:bodyPr>
          <a:lstStyle/>
          <a:p>
            <a:pPr algn="ctr"/>
            <a:r>
              <a:rPr lang="ru-RU" sz="1600" dirty="0" smtClean="0"/>
              <a:t>2022жылдың 5 </a:t>
            </a:r>
            <a:r>
              <a:rPr lang="ru-RU" sz="1600" dirty="0" err="1" smtClean="0"/>
              <a:t>қазан күні Жаңатас көпсалалы колледжінде</a:t>
            </a:r>
            <a:r>
              <a:rPr lang="ru-RU" sz="1600" dirty="0" smtClean="0"/>
              <a:t>  </a:t>
            </a:r>
            <a:r>
              <a:rPr lang="ru-RU" sz="1600" dirty="0" err="1" smtClean="0"/>
              <a:t>қазіргі таңдағы өзекті мәселенің бірі</a:t>
            </a:r>
            <a:r>
              <a:rPr lang="ru-RU" sz="1600" dirty="0" smtClean="0"/>
              <a:t> </a:t>
            </a:r>
            <a:r>
              <a:rPr lang="ru-RU" sz="1600" dirty="0" err="1" smtClean="0"/>
              <a:t>ерте</a:t>
            </a:r>
            <a:r>
              <a:rPr lang="ru-RU" sz="1600" dirty="0" smtClean="0"/>
              <a:t> </a:t>
            </a:r>
            <a:r>
              <a:rPr lang="ru-RU" sz="1600" dirty="0" err="1" smtClean="0"/>
              <a:t>жүктіліктің алдын</a:t>
            </a:r>
            <a:r>
              <a:rPr lang="ru-RU" sz="1600" dirty="0" smtClean="0"/>
              <a:t> </a:t>
            </a:r>
            <a:r>
              <a:rPr lang="ru-RU" sz="1600" dirty="0" err="1" smtClean="0"/>
              <a:t>алу</a:t>
            </a:r>
            <a:r>
              <a:rPr lang="ru-RU" sz="1600" dirty="0" smtClean="0"/>
              <a:t>  </a:t>
            </a:r>
            <a:r>
              <a:rPr lang="ru-RU" sz="1600" dirty="0" err="1" smtClean="0"/>
              <a:t>бағытында қыздар арасында</a:t>
            </a:r>
            <a:r>
              <a:rPr lang="ru-RU" sz="1600" dirty="0" smtClean="0"/>
              <a:t> « </a:t>
            </a:r>
            <a:r>
              <a:rPr lang="ru-RU" sz="1600" dirty="0" err="1" smtClean="0"/>
              <a:t>Қыз тәрбиесі </a:t>
            </a:r>
            <a:r>
              <a:rPr lang="ru-RU" sz="1600" dirty="0" smtClean="0"/>
              <a:t>- </a:t>
            </a:r>
            <a:r>
              <a:rPr lang="ru-RU" sz="1600" dirty="0" err="1" smtClean="0"/>
              <a:t>ұлт тәрбиесі </a:t>
            </a:r>
            <a:r>
              <a:rPr lang="ru-RU" sz="1600" dirty="0" smtClean="0"/>
              <a:t>» </a:t>
            </a:r>
            <a:r>
              <a:rPr lang="ru-RU" sz="1600" dirty="0" err="1" smtClean="0"/>
              <a:t>тақырыбында кездесу</a:t>
            </a:r>
            <a:r>
              <a:rPr lang="ru-RU" sz="1600" dirty="0" smtClean="0"/>
              <a:t>  </a:t>
            </a:r>
            <a:r>
              <a:rPr lang="ru-RU" sz="1600" dirty="0" err="1" smtClean="0"/>
              <a:t>өткізілді</a:t>
            </a:r>
            <a:r>
              <a:rPr lang="ru-RU" sz="1600" dirty="0" smtClean="0"/>
              <a:t>.       </a:t>
            </a:r>
          </a:p>
          <a:p>
            <a:pPr algn="ctr"/>
            <a:r>
              <a:rPr lang="ru-RU" sz="1600" dirty="0" err="1" smtClean="0"/>
              <a:t>Кездесуге</a:t>
            </a:r>
            <a:r>
              <a:rPr lang="ru-RU" sz="1600" dirty="0" smtClean="0"/>
              <a:t> </a:t>
            </a:r>
            <a:r>
              <a:rPr lang="ru-RU" sz="1600" dirty="0" err="1" smtClean="0"/>
              <a:t>арнайы</a:t>
            </a:r>
            <a:r>
              <a:rPr lang="ru-RU" sz="1600" dirty="0" smtClean="0"/>
              <a:t> « </a:t>
            </a:r>
            <a:r>
              <a:rPr lang="ru-RU" sz="1600" dirty="0" err="1" smtClean="0"/>
              <a:t>Жастар</a:t>
            </a:r>
            <a:r>
              <a:rPr lang="ru-RU" sz="1600" dirty="0" smtClean="0"/>
              <a:t> </a:t>
            </a:r>
            <a:r>
              <a:rPr lang="ru-RU" sz="1600" dirty="0" err="1" smtClean="0"/>
              <a:t>денсаулық орталығының </a:t>
            </a:r>
            <a:r>
              <a:rPr lang="ru-RU" sz="1600" dirty="0" smtClean="0"/>
              <a:t>» психолог </a:t>
            </a:r>
            <a:r>
              <a:rPr lang="ru-RU" sz="1600" dirty="0" err="1" smtClean="0"/>
              <a:t>маманы</a:t>
            </a:r>
            <a:r>
              <a:rPr lang="ru-RU" sz="1600" dirty="0" smtClean="0"/>
              <a:t> </a:t>
            </a:r>
            <a:r>
              <a:rPr lang="ru-RU" sz="1600" dirty="0" err="1" smtClean="0"/>
              <a:t>Ж.Абдикеева</a:t>
            </a:r>
            <a:r>
              <a:rPr lang="ru-RU" sz="1600" dirty="0" smtClean="0"/>
              <a:t>, </a:t>
            </a:r>
            <a:r>
              <a:rPr lang="ru-RU" sz="1600" dirty="0" err="1" smtClean="0"/>
              <a:t>маман</a:t>
            </a:r>
            <a:r>
              <a:rPr lang="ru-RU" sz="1600" dirty="0" smtClean="0"/>
              <a:t> Ғ.</a:t>
            </a:r>
            <a:r>
              <a:rPr lang="ru-RU" sz="1600" dirty="0" err="1" smtClean="0"/>
              <a:t>Якупова</a:t>
            </a:r>
            <a:r>
              <a:rPr lang="ru-RU" sz="1600" dirty="0" smtClean="0"/>
              <a:t> </a:t>
            </a:r>
            <a:r>
              <a:rPr lang="ru-RU" sz="1600" dirty="0" err="1" smtClean="0"/>
              <a:t>және А.Тұрғымбаева қатысты.</a:t>
            </a:r>
            <a:r>
              <a:rPr lang="ru-RU" sz="1600" dirty="0" smtClean="0"/>
              <a:t>   </a:t>
            </a:r>
            <a:endParaRPr lang="ru-RU" dirty="0"/>
          </a:p>
        </p:txBody>
      </p:sp>
      <p:pic>
        <p:nvPicPr>
          <p:cNvPr id="7" name="Picture 2" descr="C:\Users\007\Downloads\WhatsApp Image 2022-11-16 at 12.21.38.jpeg"/>
          <p:cNvPicPr>
            <a:picLocks noChangeAspect="1" noChangeArrowheads="1"/>
          </p:cNvPicPr>
          <p:nvPr/>
        </p:nvPicPr>
        <p:blipFill>
          <a:blip r:embed="rId2"/>
          <a:srcRect t="52083" b="14583"/>
          <a:stretch>
            <a:fillRect/>
          </a:stretch>
        </p:blipFill>
        <p:spPr bwMode="auto">
          <a:xfrm>
            <a:off x="142844" y="1500174"/>
            <a:ext cx="4429156" cy="2500330"/>
          </a:xfrm>
          <a:prstGeom prst="rect">
            <a:avLst/>
          </a:prstGeom>
          <a:noFill/>
        </p:spPr>
      </p:pic>
      <p:pic>
        <p:nvPicPr>
          <p:cNvPr id="8" name="Picture 3" descr="C:\Users\007\Downloads\WhatsApp Image 2022-11-16 at 12.21.38.jpeg"/>
          <p:cNvPicPr>
            <a:picLocks noChangeAspect="1" noChangeArrowheads="1"/>
          </p:cNvPicPr>
          <p:nvPr/>
        </p:nvPicPr>
        <p:blipFill>
          <a:blip r:embed="rId2"/>
          <a:srcRect t="9375" b="57292"/>
          <a:stretch>
            <a:fillRect/>
          </a:stretch>
        </p:blipFill>
        <p:spPr bwMode="auto">
          <a:xfrm>
            <a:off x="4714876" y="4143380"/>
            <a:ext cx="4286280" cy="2571768"/>
          </a:xfrm>
          <a:prstGeom prst="rect">
            <a:avLst/>
          </a:prstGeom>
          <a:noFill/>
        </p:spPr>
      </p:pic>
      <p:pic>
        <p:nvPicPr>
          <p:cNvPr id="27650" name="Picture 2" descr="C:\Users\007\Downloads\WhatsApp Image 2022-11-16 at 12.21.39.jpeg"/>
          <p:cNvPicPr>
            <a:picLocks noChangeAspect="1" noChangeArrowheads="1"/>
          </p:cNvPicPr>
          <p:nvPr/>
        </p:nvPicPr>
        <p:blipFill>
          <a:blip r:embed="rId3"/>
          <a:srcRect t="4166" b="65625"/>
          <a:stretch>
            <a:fillRect/>
          </a:stretch>
        </p:blipFill>
        <p:spPr bwMode="auto">
          <a:xfrm>
            <a:off x="142844" y="4143380"/>
            <a:ext cx="4429156" cy="2571768"/>
          </a:xfrm>
          <a:prstGeom prst="rect">
            <a:avLst/>
          </a:prstGeom>
          <a:noFill/>
        </p:spPr>
      </p:pic>
      <p:pic>
        <p:nvPicPr>
          <p:cNvPr id="27652" name="Picture 4" descr="C:\Users\007\Downloads\WhatsApp Image 2022-11-16 at 12.21.39 (1).jpeg"/>
          <p:cNvPicPr>
            <a:picLocks noChangeAspect="1" noChangeArrowheads="1"/>
          </p:cNvPicPr>
          <p:nvPr/>
        </p:nvPicPr>
        <p:blipFill>
          <a:blip r:embed="rId3"/>
          <a:srcRect t="43750" b="7291"/>
          <a:stretch>
            <a:fillRect/>
          </a:stretch>
        </p:blipFill>
        <p:spPr bwMode="auto">
          <a:xfrm>
            <a:off x="4714876" y="1500174"/>
            <a:ext cx="4286280" cy="2500330"/>
          </a:xfrm>
          <a:prstGeom prst="rect">
            <a:avLst/>
          </a:prstGeom>
          <a:noFill/>
        </p:spPr>
      </p:pic>
    </p:spTree>
  </p:cSld>
  <p:clrMapOvr>
    <a:masterClrMapping/>
  </p:clrMapOvr>
</p:sld>
</file>

<file path=ppt/theme/theme1.xml><?xml version="1.0" encoding="utf-8"?>
<a:theme xmlns:a="http://schemas.openxmlformats.org/drawingml/2006/main" name="1_Аспект">
  <a:themeElements>
    <a:clrScheme name="Аспект">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1181</TotalTime>
  <Words>4635</Words>
  <Application>Microsoft Office PowerPoint</Application>
  <PresentationFormat>Экран (4:3)</PresentationFormat>
  <Paragraphs>299</Paragraphs>
  <Slides>49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49</vt:i4>
      </vt:variant>
    </vt:vector>
  </HeadingPairs>
  <TitlesOfParts>
    <vt:vector size="50" baseType="lpstr">
      <vt:lpstr>1_Аспект</vt:lpstr>
      <vt:lpstr>Слайд 1</vt:lpstr>
      <vt:lpstr>І курс студенттерінің  өзара қарым-қатынас деңгейіне байланысты бейімделу дәрежесін  нығайту  мақсатында өткізілген тренингтің   </vt:lpstr>
      <vt:lpstr>Слайд 3</vt:lpstr>
      <vt:lpstr>Слайд 4</vt:lpstr>
      <vt:lpstr>20 .09 .2022ж. Кәмелеттік жасқа толмағандардың қадағалаусыз қалуының және құқық бұзушылықтың , жастар арасында әлімжеттік, буллинг, кибербуллингтің алдын алу мақсатында жүргізілген еркін сұхбаттасу отырысы </vt:lpstr>
      <vt:lpstr>26.09 .2022ж “Топтағы эмоционалдық кикілжінді болдырмау, оның алдын алу” мақсатында өткізілген тренинг   </vt:lpstr>
      <vt:lpstr>Слайд 7</vt:lpstr>
      <vt:lpstr>Слайд 8</vt:lpstr>
      <vt:lpstr>Слайд 9</vt:lpstr>
      <vt:lpstr>Слайд 10</vt:lpstr>
      <vt:lpstr>2022-2023 оқу жылы 25 қазан Республика күніне орай 23,24,25 демалыс күндері Жамбыл облысы әкімдігінің білім басқармасының 2022-2023 оқу жылында облыстағы білім беру ұйымдарында кәмелетке толмағандардың қадағалаусыз қалуының және құқықбұзушылығының алдын алу мақсатында полиция бөлімдерімен бірлескен рейдтік іс-шараларды ұйымдастыру туралы 27.08.2022 жылғы №439-Ө бұйрығын негізінде Мобильдік топтың құрамы Ережеде көрсетілгендей құрамда бекітілген.   </vt:lpstr>
      <vt:lpstr>Слайд 12</vt:lpstr>
      <vt:lpstr> 18.10.2022ж АПБ ЖПҚБ УПИ полиция капитаны Ж. Амангелдиев , АПБ ЖПҚБ ЮПТ инспекторлары М.Даулен, А.Кентаевпен бірлесе   студенттер арасында  « Жастар әлімжеттікке қарсы және оның алдын алу » тақырыбында  жеке және топтық  профилактикалық жұмыс жүргізді. Студенттер арасында әлімжеттікке жол жоқ  тақырыбында түсінік беріліп,  өз- өзіне қауіпті іс-әрекет жасаудың зардабы қандай ? (Суицид) оның алдын алу ,  тұрмыстық зорлық-зомбылық профилактикасы туралы, қиын жағдайға тап болған жағдайда  кімнен көмек сұрау керек екендігі айтылып , профилактикалық жұмыстар жүргізілді.</vt:lpstr>
      <vt:lpstr>Слайд 14</vt:lpstr>
      <vt:lpstr>Слайд 15</vt:lpstr>
      <vt:lpstr>Слайд 16</vt:lpstr>
      <vt:lpstr>Слайд 17</vt:lpstr>
      <vt:lpstr>Слайд 18</vt:lpstr>
      <vt:lpstr>2022-2023 оқу жылы бойы колледж психологы А.Есболаева қысқы сессия уақытындағы колледжішілік тәртібі қиын және үлгерімі төмен білімгерлер және олардың ата-аналарымен  сұхбат жұмыстарын жүргізіп, психологиялық кенес беріп, профилактикалық , диагностикалық жұмыстарын жүргізуде.     </vt:lpstr>
      <vt:lpstr>2023жылдың 30 қаңтар Аудан әкімінің орынбасары Е.Есмахановтың бекітілген дін саласындағы аудандық ақпараттық-түсіндіру тобының жұмыс жоспарына сәйкес, Жастардың теріс діни ағымның жетегіне кетіп қалмауының алдын алу» тақырыбында студенттермен кездесу өтті. Кездесуге 237 студенттер қамтылды.                            </vt:lpstr>
      <vt:lpstr>Слайд 21</vt:lpstr>
      <vt:lpstr>Слайд 22</vt:lpstr>
      <vt:lpstr>Слайд 23</vt:lpstr>
      <vt:lpstr>  </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2023 жылдың сәуір айының 12 күні -  Шахмат арқылы студенттердің зияткерлік және ақыл-ой қабілеттерін дамыту мақсатында  шахматтан республикалық челлендж ұйымдастырылды. Ұйымдастырылған шараға Жаңатас көпсалалы колледжінен  12 студент, 2 оқытушы қамтылды.</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Техникалық  және  кәсіптік,  орта  білімнен  кейінгі  білім  беру  ұйымдарының  оқу – өндірістік  жұмысы, кәсіптік  оқыту  жөніндегі  басшы  орынбасарының  қызметі  тиімділігінің  көрсеткіштері</dc:title>
  <dc:creator>Моноблок</dc:creator>
  <cp:lastModifiedBy>007</cp:lastModifiedBy>
  <cp:revision>167</cp:revision>
  <dcterms:created xsi:type="dcterms:W3CDTF">2021-05-11T04:22:16Z</dcterms:created>
  <dcterms:modified xsi:type="dcterms:W3CDTF">2023-06-21T02:46:17Z</dcterms:modified>
</cp:coreProperties>
</file>